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434" r:id="rId5"/>
    <p:sldId id="323" r:id="rId6"/>
    <p:sldId id="278" r:id="rId7"/>
    <p:sldId id="394" r:id="rId8"/>
    <p:sldId id="395" r:id="rId9"/>
    <p:sldId id="279" r:id="rId10"/>
    <p:sldId id="396" r:id="rId11"/>
    <p:sldId id="397" r:id="rId12"/>
    <p:sldId id="324" r:id="rId13"/>
    <p:sldId id="399" r:id="rId14"/>
    <p:sldId id="400" r:id="rId15"/>
    <p:sldId id="401" r:id="rId16"/>
    <p:sldId id="402" r:id="rId17"/>
    <p:sldId id="398" r:id="rId18"/>
    <p:sldId id="403" r:id="rId19"/>
    <p:sldId id="406" r:id="rId20"/>
    <p:sldId id="407" r:id="rId21"/>
    <p:sldId id="408" r:id="rId22"/>
    <p:sldId id="336" r:id="rId23"/>
    <p:sldId id="409" r:id="rId24"/>
    <p:sldId id="338" r:id="rId25"/>
    <p:sldId id="410" r:id="rId26"/>
    <p:sldId id="411" r:id="rId27"/>
    <p:sldId id="367" r:id="rId28"/>
    <p:sldId id="412" r:id="rId29"/>
    <p:sldId id="413" r:id="rId30"/>
    <p:sldId id="414" r:id="rId31"/>
    <p:sldId id="415" r:id="rId32"/>
    <p:sldId id="416" r:id="rId33"/>
    <p:sldId id="417" r:id="rId34"/>
    <p:sldId id="418" r:id="rId35"/>
    <p:sldId id="419" r:id="rId36"/>
    <p:sldId id="420" r:id="rId37"/>
    <p:sldId id="421" r:id="rId38"/>
    <p:sldId id="424" r:id="rId39"/>
    <p:sldId id="425" r:id="rId40"/>
    <p:sldId id="426" r:id="rId41"/>
    <p:sldId id="427" r:id="rId42"/>
    <p:sldId id="428" r:id="rId43"/>
    <p:sldId id="429" r:id="rId44"/>
    <p:sldId id="430" r:id="rId45"/>
    <p:sldId id="431" r:id="rId46"/>
    <p:sldId id="432" r:id="rId47"/>
    <p:sldId id="433" r:id="rId48"/>
    <p:sldId id="435" r:id="rId49"/>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434"/>
            <p14:sldId id="323"/>
            <p14:sldId id="278"/>
            <p14:sldId id="394"/>
            <p14:sldId id="395"/>
            <p14:sldId id="279"/>
            <p14:sldId id="396"/>
            <p14:sldId id="397"/>
            <p14:sldId id="324"/>
            <p14:sldId id="399"/>
            <p14:sldId id="400"/>
            <p14:sldId id="401"/>
            <p14:sldId id="402"/>
            <p14:sldId id="398"/>
            <p14:sldId id="403"/>
            <p14:sldId id="406"/>
            <p14:sldId id="407"/>
            <p14:sldId id="408"/>
            <p14:sldId id="336"/>
            <p14:sldId id="409"/>
            <p14:sldId id="338"/>
            <p14:sldId id="410"/>
            <p14:sldId id="411"/>
            <p14:sldId id="367"/>
            <p14:sldId id="412"/>
            <p14:sldId id="413"/>
            <p14:sldId id="414"/>
            <p14:sldId id="415"/>
            <p14:sldId id="416"/>
            <p14:sldId id="417"/>
            <p14:sldId id="418"/>
            <p14:sldId id="419"/>
            <p14:sldId id="420"/>
            <p14:sldId id="421"/>
            <p14:sldId id="424"/>
            <p14:sldId id="425"/>
            <p14:sldId id="426"/>
            <p14:sldId id="427"/>
            <p14:sldId id="428"/>
            <p14:sldId id="429"/>
            <p14:sldId id="430"/>
            <p14:sldId id="431"/>
            <p14:sldId id="432"/>
            <p14:sldId id="433"/>
            <p14:sldId id="435"/>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 id="2" name="Nadeem Tahir" initials="NT" lastIdx="1" clrIdx="2">
    <p:extLst>
      <p:ext uri="{19B8F6BF-5375-455C-9EA6-DF929625EA0E}">
        <p15:presenceInfo xmlns:p15="http://schemas.microsoft.com/office/powerpoint/2012/main" userId="3467a08bf79db09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4" d="100"/>
          <a:sy n="34" d="100"/>
        </p:scale>
        <p:origin x="800" y="8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75" d="100"/>
        <a:sy n="75" d="100"/>
      </p:scale>
      <p:origin x="0" y="-41968"/>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4.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6374" y="2105472"/>
            <a:ext cx="21392106" cy="5046911"/>
          </a:xfrm>
        </p:spPr>
        <p:txBody>
          <a:bodyPr/>
          <a:lstStyle/>
          <a:p>
            <a:pPr algn="ctr">
              <a:spcAft>
                <a:spcPts val="1200"/>
              </a:spcAft>
            </a:pPr>
            <a:r>
              <a:rPr lang="en-US" altLang="en-US" sz="9900" dirty="0" smtClean="0"/>
              <a:t>Module 4.2 / Week 8</a:t>
            </a:r>
            <a:br>
              <a:rPr lang="en-US" altLang="en-US" sz="9900" dirty="0" smtClean="0"/>
            </a:br>
            <a:r>
              <a:rPr lang="en-US" altLang="en-US" dirty="0" smtClean="0"/>
              <a:t/>
            </a:r>
            <a:br>
              <a:rPr lang="en-US" altLang="en-US" dirty="0" smtClean="0"/>
            </a:br>
            <a:r>
              <a:rPr lang="en-US" altLang="en-US" dirty="0" smtClean="0"/>
              <a:t>   </a:t>
            </a:r>
            <a:r>
              <a:rPr lang="en-AU" altLang="en-US" sz="9900" dirty="0"/>
              <a:t>Substantive tests of transactions and balances</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endParaRPr lang="en-AU" dirty="0"/>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r>
              <a:rPr lang="en-AU" sz="4400" b="1" dirty="0" smtClean="0"/>
              <a:t>ACCT6006  Auditing Theory and Practice</a:t>
            </a:r>
            <a:endParaRPr lang="en-AU" sz="4400" b="1" dirty="0"/>
          </a:p>
        </p:txBody>
      </p:sp>
    </p:spTree>
    <p:extLst>
      <p:ext uri="{BB962C8B-B14F-4D97-AF65-F5344CB8AC3E}">
        <p14:creationId xmlns:p14="http://schemas.microsoft.com/office/powerpoint/2010/main" val="280999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1201778" y="1787943"/>
            <a:ext cx="20567285" cy="10801200"/>
          </a:xfrm>
        </p:spPr>
        <p:txBody>
          <a:bodyPr/>
          <a:lstStyle/>
          <a:p>
            <a:pPr lvl="1">
              <a:lnSpc>
                <a:spcPts val="5400"/>
              </a:lnSpc>
              <a:spcBef>
                <a:spcPts val="1800"/>
              </a:spcBef>
              <a:spcAft>
                <a:spcPts val="1300"/>
              </a:spcAft>
              <a:defRPr/>
            </a:pPr>
            <a:r>
              <a:rPr lang="en-AU" altLang="en-US" sz="4200" dirty="0"/>
              <a:t>8</a:t>
            </a:r>
            <a:r>
              <a:rPr lang="en-AU" altLang="en-US" sz="4200" dirty="0" smtClean="0"/>
              <a:t>.1 </a:t>
            </a:r>
            <a:r>
              <a:rPr lang="en-AU" altLang="en-US" sz="4200" dirty="0"/>
              <a:t>Identify and distinguish between tests of controls, substantive tests of transactions and substantive tests of balances.</a:t>
            </a:r>
          </a:p>
          <a:p>
            <a:pPr lvl="1">
              <a:lnSpc>
                <a:spcPts val="5400"/>
              </a:lnSpc>
              <a:spcBef>
                <a:spcPts val="1800"/>
              </a:spcBef>
              <a:spcAft>
                <a:spcPts val="1300"/>
              </a:spcAft>
              <a:defRPr/>
            </a:pPr>
            <a:r>
              <a:rPr lang="en-AU" altLang="en-US" sz="4200" dirty="0"/>
              <a:t>8</a:t>
            </a:r>
            <a:r>
              <a:rPr lang="en-AU" altLang="en-US" sz="4200" dirty="0" smtClean="0"/>
              <a:t>.2 </a:t>
            </a:r>
            <a:r>
              <a:rPr lang="en-AU" altLang="en-US" sz="4200" dirty="0"/>
              <a:t>Identify and understand when the auditor will undertake substantive audit procedures in response to specific assessed risks of material misstatement.</a:t>
            </a:r>
          </a:p>
          <a:p>
            <a:pPr>
              <a:spcBef>
                <a:spcPts val="1800"/>
              </a:spcBef>
              <a:defRPr/>
            </a:pPr>
            <a:r>
              <a:rPr lang="en-US" altLang="en-US" sz="4200" dirty="0"/>
              <a:t>Explain the specific audit objectives and the common substantive audit procedures traditionally used to address risks of material misstatement for:</a:t>
            </a:r>
          </a:p>
          <a:p>
            <a:pPr marL="1296000" lvl="5" indent="0">
              <a:lnSpc>
                <a:spcPct val="100000"/>
              </a:lnSpc>
              <a:spcAft>
                <a:spcPts val="0"/>
              </a:spcAft>
              <a:buNone/>
              <a:defRPr/>
            </a:pPr>
            <a:r>
              <a:rPr lang="en-US" altLang="en-US" sz="4200" dirty="0"/>
              <a:t>8</a:t>
            </a:r>
            <a:r>
              <a:rPr lang="en-US" altLang="en-US" sz="4200" dirty="0" smtClean="0"/>
              <a:t>.3</a:t>
            </a:r>
            <a:r>
              <a:rPr lang="en-US" altLang="en-US" sz="4200" dirty="0"/>
              <a:t>	Cash, cash receipts and cash payments</a:t>
            </a:r>
          </a:p>
          <a:p>
            <a:pPr marL="1296000" lvl="5" indent="0">
              <a:lnSpc>
                <a:spcPct val="100000"/>
              </a:lnSpc>
              <a:spcAft>
                <a:spcPts val="0"/>
              </a:spcAft>
              <a:buNone/>
              <a:defRPr/>
            </a:pPr>
            <a:r>
              <a:rPr lang="en-US" altLang="en-US" sz="4200" dirty="0"/>
              <a:t>8</a:t>
            </a:r>
            <a:r>
              <a:rPr lang="en-US" altLang="en-US" sz="4200" dirty="0" smtClean="0"/>
              <a:t>.4</a:t>
            </a:r>
            <a:r>
              <a:rPr lang="en-US" altLang="en-US" sz="4200" dirty="0"/>
              <a:t>	Sales, cash receipts and accounts receivable</a:t>
            </a:r>
          </a:p>
          <a:p>
            <a:pPr marL="1296000" lvl="5" indent="0">
              <a:lnSpc>
                <a:spcPct val="100000"/>
              </a:lnSpc>
              <a:spcAft>
                <a:spcPts val="0"/>
              </a:spcAft>
              <a:buNone/>
              <a:defRPr/>
            </a:pPr>
            <a:r>
              <a:rPr lang="en-US" altLang="en-US" sz="4200" dirty="0"/>
              <a:t>8</a:t>
            </a:r>
            <a:r>
              <a:rPr lang="en-US" altLang="en-US" sz="4200" dirty="0" smtClean="0"/>
              <a:t>.5</a:t>
            </a:r>
            <a:r>
              <a:rPr lang="en-US" altLang="en-US" sz="4200" dirty="0"/>
              <a:t>	Purchases and inventories</a:t>
            </a:r>
          </a:p>
          <a:p>
            <a:pPr marL="1296000" lvl="5" indent="0">
              <a:lnSpc>
                <a:spcPct val="100000"/>
              </a:lnSpc>
              <a:spcAft>
                <a:spcPts val="0"/>
              </a:spcAft>
              <a:buNone/>
              <a:defRPr/>
            </a:pPr>
            <a:r>
              <a:rPr lang="en-US" altLang="en-US" sz="4200" dirty="0"/>
              <a:t>8</a:t>
            </a:r>
            <a:r>
              <a:rPr lang="en-US" altLang="en-US" sz="4200" dirty="0" smtClean="0"/>
              <a:t>.6</a:t>
            </a:r>
            <a:r>
              <a:rPr lang="en-US" altLang="en-US" sz="4200" dirty="0"/>
              <a:t>	Accounts payable, payments and payroll</a:t>
            </a:r>
          </a:p>
          <a:p>
            <a:pPr marL="1296000" lvl="5" indent="0">
              <a:lnSpc>
                <a:spcPct val="100000"/>
              </a:lnSpc>
              <a:spcAft>
                <a:spcPts val="0"/>
              </a:spcAft>
              <a:buNone/>
              <a:defRPr/>
            </a:pPr>
            <a:r>
              <a:rPr lang="en-US" altLang="en-US" sz="4200" dirty="0" smtClean="0"/>
              <a:t>8.7      </a:t>
            </a:r>
            <a:r>
              <a:rPr lang="en-US" altLang="en-US" sz="4200" dirty="0"/>
              <a:t>Non current assets</a:t>
            </a:r>
          </a:p>
          <a:p>
            <a:pPr>
              <a:spcBef>
                <a:spcPts val="1800"/>
              </a:spcBef>
              <a:defRPr/>
            </a:pPr>
            <a:r>
              <a:rPr lang="en-US" altLang="en-US" sz="4200" dirty="0" smtClean="0"/>
              <a:t>8.8 </a:t>
            </a:r>
            <a:r>
              <a:rPr lang="en-US" altLang="en-US" sz="4200" dirty="0"/>
              <a:t>	Identify the different substantive test approaches that may be used for account balances included in the income statement.</a:t>
            </a:r>
          </a:p>
          <a:p>
            <a:pPr>
              <a:spcBef>
                <a:spcPts val="1800"/>
              </a:spcBef>
              <a:defRPr/>
            </a:pPr>
            <a:r>
              <a:rPr lang="en-US" altLang="en-US" sz="4200" dirty="0"/>
              <a:t>8</a:t>
            </a:r>
            <a:r>
              <a:rPr lang="en-US" altLang="en-US" sz="4200" dirty="0" smtClean="0"/>
              <a:t>.9 </a:t>
            </a:r>
            <a:r>
              <a:rPr lang="en-US" altLang="en-US" sz="4200" dirty="0"/>
              <a:t>Describe and understand the use of </a:t>
            </a:r>
            <a:r>
              <a:rPr lang="en-AU" altLang="en-US" sz="4200" dirty="0"/>
              <a:t>audit software techniques, including advanced data analytics</a:t>
            </a:r>
            <a:r>
              <a:rPr lang="en-US" altLang="en-US" sz="4200" dirty="0"/>
              <a:t>,in substantive testing.</a:t>
            </a:r>
          </a:p>
          <a:p>
            <a:pPr lvl="1">
              <a:buFont typeface="Arial" panose="020B0604020202020204" pitchFamily="34" charset="0"/>
              <a:buChar char="•"/>
              <a:defRPr/>
            </a:pPr>
            <a:endParaRPr lang="en-AU" altLang="en-US" sz="3600" dirty="0"/>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1750840" y="521296"/>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AU" altLang="en-US" sz="9600" dirty="0"/>
              <a:t>LO </a:t>
            </a:r>
            <a:r>
              <a:rPr lang="en-AU" altLang="en-US" sz="9600" dirty="0" smtClean="0"/>
              <a:t>8.1</a:t>
            </a:r>
            <a:endParaRPr lang="en-AU" altLang="en-US" sz="9600" dirty="0"/>
          </a:p>
          <a:p>
            <a:r>
              <a:rPr lang="en-AU" altLang="en-US" sz="9600" dirty="0" smtClean="0"/>
              <a:t> </a:t>
            </a:r>
            <a:r>
              <a:rPr lang="en-AU" altLang="en-US" sz="9600" dirty="0"/>
              <a:t>Relationship between evidence-gathering procedures</a:t>
            </a:r>
            <a:endParaRPr lang="en-AU"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899424-07F5-4C3A-A25C-78874C4BB75D}"/>
              </a:ext>
            </a:extLst>
          </p:cNvPr>
          <p:cNvSpPr>
            <a:spLocks noGrp="1"/>
          </p:cNvSpPr>
          <p:nvPr>
            <p:ph idx="1"/>
          </p:nvPr>
        </p:nvSpPr>
        <p:spPr>
          <a:xfrm>
            <a:off x="1462808" y="3049190"/>
            <a:ext cx="21000609"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500" dirty="0"/>
              <a:t>Auditor has to obtain sufficient appropriate evidence to support the auditor’s opinion (ASA 500/ISA 500).</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500" dirty="0"/>
              <a:t>Tests of controls and substantive tests of transactions and balances are two of the main evidence-gathering audit procedures.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500" dirty="0"/>
              <a:t>Auditor selects the most efficient and effective combination of audit procedures that allows them to achieve audit objective.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500" dirty="0"/>
              <a:t>Assertions are used to help auditor assess risks of material misstatement, and to direct their audit procedures in responding to these risks.</a:t>
            </a:r>
            <a:endParaRPr lang="en-US" altLang="en-US" sz="4500" dirty="0"/>
          </a:p>
          <a:p>
            <a:endParaRPr lang="en-AU" dirty="0"/>
          </a:p>
        </p:txBody>
      </p:sp>
      <p:sp>
        <p:nvSpPr>
          <p:cNvPr id="3" name="Slide Number Placeholder 2">
            <a:extLst>
              <a:ext uri="{FF2B5EF4-FFF2-40B4-BE49-F238E27FC236}">
                <a16:creationId xmlns:a16="http://schemas.microsoft.com/office/drawing/2014/main" id="{DB3F81D1-CD39-47D7-B7EB-E8D8A967DF38}"/>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2CA40502-E823-43D8-A77A-CBA90C4B06F2}"/>
              </a:ext>
            </a:extLst>
          </p:cNvPr>
          <p:cNvSpPr>
            <a:spLocks noGrp="1"/>
          </p:cNvSpPr>
          <p:nvPr>
            <p:ph type="title"/>
          </p:nvPr>
        </p:nvSpPr>
        <p:spPr>
          <a:xfrm>
            <a:off x="1668942" y="1025352"/>
            <a:ext cx="21962440" cy="1491516"/>
          </a:xfrm>
        </p:spPr>
        <p:txBody>
          <a:bodyPr/>
          <a:lstStyle/>
          <a:p>
            <a:r>
              <a:rPr lang="en-AU" altLang="en-US" sz="6600" dirty="0">
                <a:solidFill>
                  <a:srgbClr val="0070C0"/>
                </a:solidFill>
                <a:cs typeface="+mj-cs"/>
              </a:rPr>
              <a:t>Relationship between evidence-gathering procedures</a:t>
            </a:r>
            <a:endParaRPr lang="en-AU" sz="6600" dirty="0">
              <a:solidFill>
                <a:srgbClr val="0070C0"/>
              </a:solidFill>
              <a:cs typeface="+mj-cs"/>
            </a:endParaRPr>
          </a:p>
        </p:txBody>
      </p:sp>
    </p:spTree>
    <p:extLst>
      <p:ext uri="{BB962C8B-B14F-4D97-AF65-F5344CB8AC3E}">
        <p14:creationId xmlns:p14="http://schemas.microsoft.com/office/powerpoint/2010/main" val="3048843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A8441B-A803-4B05-8D37-509658C762FE}"/>
              </a:ext>
            </a:extLst>
          </p:cNvPr>
          <p:cNvSpPr>
            <a:spLocks noGrp="1"/>
          </p:cNvSpPr>
          <p:nvPr>
            <p:ph idx="1"/>
          </p:nvPr>
        </p:nvSpPr>
        <p:spPr>
          <a:xfrm>
            <a:off x="2451642" y="3049190"/>
            <a:ext cx="18336313" cy="8710706"/>
          </a:xfrm>
        </p:spPr>
        <p:txBody>
          <a:bodyPr/>
          <a:lstStyle/>
          <a:p>
            <a:pPr marL="571500" indent="-571500">
              <a:lnSpc>
                <a:spcPct val="100000"/>
              </a:lnSpc>
              <a:spcBef>
                <a:spcPts val="1200"/>
              </a:spcBef>
              <a:spcAft>
                <a:spcPts val="1800"/>
              </a:spcAft>
              <a:buFont typeface="Arial" panose="020B0604020202020204" pitchFamily="34" charset="0"/>
              <a:buChar char="•"/>
            </a:pPr>
            <a:r>
              <a:rPr lang="en-US" altLang="en-US" sz="4700" b="1" dirty="0">
                <a:solidFill>
                  <a:srgbClr val="DD622B"/>
                </a:solidFill>
              </a:rPr>
              <a:t>Substantive tests of transactions</a:t>
            </a:r>
            <a:r>
              <a:rPr lang="en-US" altLang="en-US" sz="4700" dirty="0"/>
              <a:t>: auditor inspects the underlying documents associated with the flow of a transaction through the system.</a:t>
            </a:r>
          </a:p>
          <a:p>
            <a:pPr marL="571500" indent="-571500">
              <a:lnSpc>
                <a:spcPct val="100000"/>
              </a:lnSpc>
              <a:spcBef>
                <a:spcPts val="1200"/>
              </a:spcBef>
              <a:spcAft>
                <a:spcPts val="1800"/>
              </a:spcAft>
              <a:buFont typeface="Arial" panose="020B0604020202020204" pitchFamily="34" charset="0"/>
              <a:buChar char="•"/>
            </a:pPr>
            <a:r>
              <a:rPr lang="en-US" altLang="en-US" sz="4700" b="1" dirty="0">
                <a:solidFill>
                  <a:srgbClr val="DD622B"/>
                </a:solidFill>
              </a:rPr>
              <a:t>Substantive tests of balances</a:t>
            </a:r>
            <a:r>
              <a:rPr lang="en-US" altLang="en-US" sz="4700" b="1" dirty="0"/>
              <a:t>: </a:t>
            </a:r>
            <a:r>
              <a:rPr lang="en-US" altLang="en-US" sz="4700" dirty="0"/>
              <a:t>auditor tests amounts resulting from a summation of a number of transactions.</a:t>
            </a:r>
          </a:p>
          <a:p>
            <a:pPr marL="571500" indent="-571500">
              <a:lnSpc>
                <a:spcPct val="100000"/>
              </a:lnSpc>
              <a:spcBef>
                <a:spcPts val="1200"/>
              </a:spcBef>
              <a:spcAft>
                <a:spcPts val="1800"/>
              </a:spcAft>
              <a:buFont typeface="Arial" panose="020B0604020202020204" pitchFamily="34" charset="0"/>
              <a:buChar char="•"/>
            </a:pPr>
            <a:r>
              <a:rPr lang="en-US" altLang="en-US" sz="4700" b="1" dirty="0">
                <a:solidFill>
                  <a:srgbClr val="DD622B"/>
                </a:solidFill>
              </a:rPr>
              <a:t>Substantive analytical procedures</a:t>
            </a:r>
            <a:r>
              <a:rPr lang="en-US" altLang="en-US" sz="4700" dirty="0"/>
              <a:t>: tests that determine the amount of misstatement in an account balance.</a:t>
            </a:r>
          </a:p>
          <a:p>
            <a:pPr marL="571500" indent="-571500">
              <a:lnSpc>
                <a:spcPct val="100000"/>
              </a:lnSpc>
              <a:spcBef>
                <a:spcPts val="1200"/>
              </a:spcBef>
              <a:spcAft>
                <a:spcPts val="1800"/>
              </a:spcAft>
              <a:buFont typeface="Arial" panose="020B0604020202020204" pitchFamily="34" charset="0"/>
              <a:buChar char="•"/>
            </a:pPr>
            <a:r>
              <a:rPr lang="en-US" altLang="en-US" sz="4700" dirty="0"/>
              <a:t>Substantive tests of transactions and substantive tests of balances together are called </a:t>
            </a:r>
            <a:r>
              <a:rPr lang="en-US" altLang="en-US" sz="4700" b="1" dirty="0">
                <a:solidFill>
                  <a:srgbClr val="DD622B"/>
                </a:solidFill>
              </a:rPr>
              <a:t>substantive tests of details</a:t>
            </a:r>
            <a:r>
              <a:rPr lang="en-US" altLang="en-US" sz="4700" b="1" dirty="0"/>
              <a:t>.</a:t>
            </a:r>
          </a:p>
          <a:p>
            <a:endParaRPr lang="en-AU" sz="4700" dirty="0"/>
          </a:p>
        </p:txBody>
      </p:sp>
      <p:sp>
        <p:nvSpPr>
          <p:cNvPr id="3" name="Slide Number Placeholder 2">
            <a:extLst>
              <a:ext uri="{FF2B5EF4-FFF2-40B4-BE49-F238E27FC236}">
                <a16:creationId xmlns:a16="http://schemas.microsoft.com/office/drawing/2014/main" id="{A348A266-22F9-4AA9-9998-E96A9D2A3D71}"/>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7D0BB5BC-D1F6-4D9D-B72F-048836C9CB56}"/>
              </a:ext>
            </a:extLst>
          </p:cNvPr>
          <p:cNvSpPr>
            <a:spLocks noGrp="1"/>
          </p:cNvSpPr>
          <p:nvPr>
            <p:ph type="title"/>
          </p:nvPr>
        </p:nvSpPr>
        <p:spPr>
          <a:xfrm>
            <a:off x="1462808" y="1169368"/>
            <a:ext cx="18336313" cy="1491516"/>
          </a:xfrm>
        </p:spPr>
        <p:txBody>
          <a:bodyPr/>
          <a:lstStyle/>
          <a:p>
            <a:pPr algn="ctr"/>
            <a:r>
              <a:rPr lang="en-AU" altLang="en-US" sz="6600" dirty="0">
                <a:solidFill>
                  <a:srgbClr val="0070C0"/>
                </a:solidFill>
                <a:cs typeface="+mj-cs"/>
              </a:rPr>
              <a:t>Types of substantive tests</a:t>
            </a:r>
            <a:endParaRPr lang="en-AU" sz="6600" dirty="0">
              <a:solidFill>
                <a:srgbClr val="0070C0"/>
              </a:solidFill>
              <a:cs typeface="+mj-cs"/>
            </a:endParaRPr>
          </a:p>
        </p:txBody>
      </p:sp>
    </p:spTree>
    <p:extLst>
      <p:ext uri="{BB962C8B-B14F-4D97-AF65-F5344CB8AC3E}">
        <p14:creationId xmlns:p14="http://schemas.microsoft.com/office/powerpoint/2010/main" val="3121051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pic>
        <p:nvPicPr>
          <p:cNvPr id="9" name="Picture 4">
            <a:extLst>
              <a:ext uri="{FF2B5EF4-FFF2-40B4-BE49-F238E27FC236}">
                <a16:creationId xmlns:a16="http://schemas.microsoft.com/office/drawing/2014/main" id="{D040D7F8-F3C0-4A17-8323-6822F342E2B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87144" y="1529409"/>
            <a:ext cx="14535802" cy="1036915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1462808" y="495618"/>
            <a:ext cx="18336313" cy="1491516"/>
          </a:xfrm>
        </p:spPr>
        <p:txBody>
          <a:bodyPr/>
          <a:lstStyle/>
          <a:p>
            <a:pPr algn="ctr"/>
            <a:r>
              <a:rPr lang="en-AU" altLang="en-US" sz="6600" dirty="0">
                <a:solidFill>
                  <a:srgbClr val="0070C0"/>
                </a:solidFill>
                <a:cs typeface="+mj-cs"/>
              </a:rPr>
              <a:t>Types of audit procedures</a:t>
            </a:r>
            <a:endParaRPr lang="en-AU" sz="6600" dirty="0">
              <a:solidFill>
                <a:srgbClr val="0070C0"/>
              </a:solidFill>
              <a:cs typeface="+mj-cs"/>
            </a:endParaRPr>
          </a:p>
        </p:txBody>
      </p:sp>
      <p:sp>
        <p:nvSpPr>
          <p:cNvPr id="2" name="Rectangle 1"/>
          <p:cNvSpPr/>
          <p:nvPr/>
        </p:nvSpPr>
        <p:spPr>
          <a:xfrm>
            <a:off x="4631160" y="12141877"/>
            <a:ext cx="16656496"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02619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584139-D203-430E-B7BA-8479DF4FD587}"/>
              </a:ext>
            </a:extLst>
          </p:cNvPr>
          <p:cNvSpPr>
            <a:spLocks noGrp="1"/>
          </p:cNvSpPr>
          <p:nvPr>
            <p:ph idx="1"/>
          </p:nvPr>
        </p:nvSpPr>
        <p:spPr>
          <a:xfrm>
            <a:off x="2902968" y="3545632"/>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Tests of controls: transactions selected to test whether related controls are working. Does not directly measure monetary error in accounting records.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Substantive test of transactions: transactions selected to detect material misstatements in the financial report assertions.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Dual-purpose tests are tests </a:t>
            </a:r>
            <a:r>
              <a:rPr lang="en-US" altLang="en-US" sz="4600" dirty="0"/>
              <a:t>that</a:t>
            </a:r>
            <a:r>
              <a:rPr lang="en-AU" altLang="en-US" sz="4600" dirty="0"/>
              <a:t> address both control and substantive matters simultaneously</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Substantive tests of transactions focus on the individual transactions </a:t>
            </a:r>
            <a:r>
              <a:rPr lang="en-US" altLang="en-US" sz="4600" dirty="0"/>
              <a:t>that</a:t>
            </a:r>
            <a:r>
              <a:rPr lang="en-AU" altLang="en-US" sz="4600" dirty="0"/>
              <a:t> make up the balance.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Substantive tests of balances substantiate the ending balance of an account (which is comprised of multiple transactions).</a:t>
            </a:r>
          </a:p>
          <a:p>
            <a:pPr marL="571500" indent="-571500">
              <a:buFont typeface="Arial" panose="020B0604020202020204" pitchFamily="34" charset="0"/>
              <a:buChar char="•"/>
            </a:pPr>
            <a:endParaRPr lang="en-AU" sz="4000" dirty="0"/>
          </a:p>
        </p:txBody>
      </p:sp>
      <p:sp>
        <p:nvSpPr>
          <p:cNvPr id="3" name="Slide Number Placeholder 2">
            <a:extLst>
              <a:ext uri="{FF2B5EF4-FFF2-40B4-BE49-F238E27FC236}">
                <a16:creationId xmlns:a16="http://schemas.microsoft.com/office/drawing/2014/main" id="{0AFFFDFE-8624-4F47-8ED2-61E031BF489C}"/>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58EC114D-77D2-4CB4-88B8-3553A7635353}"/>
              </a:ext>
            </a:extLst>
          </p:cNvPr>
          <p:cNvSpPr>
            <a:spLocks noGrp="1"/>
          </p:cNvSpPr>
          <p:nvPr>
            <p:ph type="title"/>
          </p:nvPr>
        </p:nvSpPr>
        <p:spPr>
          <a:xfrm>
            <a:off x="2451642" y="1313384"/>
            <a:ext cx="18336313" cy="1491516"/>
          </a:xfrm>
        </p:spPr>
        <p:txBody>
          <a:bodyPr/>
          <a:lstStyle/>
          <a:p>
            <a:pPr algn="ctr"/>
            <a:r>
              <a:rPr lang="en-AU" altLang="en-US" sz="6600" dirty="0">
                <a:solidFill>
                  <a:srgbClr val="0070C0"/>
                </a:solidFill>
                <a:cs typeface="+mj-cs"/>
              </a:rPr>
              <a:t>Relationship between tests of controls and substantive tests of transactions</a:t>
            </a:r>
            <a:endParaRPr lang="en-AU" sz="6600" dirty="0">
              <a:solidFill>
                <a:srgbClr val="0070C0"/>
              </a:solidFill>
              <a:cs typeface="+mj-cs"/>
            </a:endParaRPr>
          </a:p>
        </p:txBody>
      </p:sp>
    </p:spTree>
    <p:extLst>
      <p:ext uri="{BB962C8B-B14F-4D97-AF65-F5344CB8AC3E}">
        <p14:creationId xmlns:p14="http://schemas.microsoft.com/office/powerpoint/2010/main" val="3970373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D54739-1F61-4BBB-80E1-208F0AF981EC}"/>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4F17EEE5-32FC-43CF-BD20-CAB8CA36D96F}"/>
              </a:ext>
            </a:extLst>
          </p:cNvPr>
          <p:cNvSpPr>
            <a:spLocks noGrp="1"/>
          </p:cNvSpPr>
          <p:nvPr>
            <p:ph type="title"/>
          </p:nvPr>
        </p:nvSpPr>
        <p:spPr>
          <a:xfrm>
            <a:off x="1102768" y="593304"/>
            <a:ext cx="21242360" cy="1491516"/>
          </a:xfrm>
        </p:spPr>
        <p:txBody>
          <a:bodyPr/>
          <a:lstStyle/>
          <a:p>
            <a:pPr algn="ctr"/>
            <a:r>
              <a:rPr lang="en-AU" altLang="en-US" sz="4800" dirty="0"/>
              <a:t>Distinguishing between substantive tests of transactions and substantive tests of balances</a:t>
            </a:r>
            <a:endParaRPr lang="en-AU" dirty="0"/>
          </a:p>
        </p:txBody>
      </p:sp>
      <p:pic>
        <p:nvPicPr>
          <p:cNvPr id="7" name="Picture 3">
            <a:extLst>
              <a:ext uri="{FF2B5EF4-FFF2-40B4-BE49-F238E27FC236}">
                <a16:creationId xmlns:a16="http://schemas.microsoft.com/office/drawing/2014/main" id="{A1779F3B-40C1-41D4-B427-B5804D441D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18992" y="3113584"/>
            <a:ext cx="18447246" cy="734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855296" y="10839672"/>
            <a:ext cx="16656496"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627481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8.2</a:t>
            </a:r>
            <a:endParaRPr lang="en-AU" altLang="en-US" sz="9600" dirty="0"/>
          </a:p>
          <a:p>
            <a:r>
              <a:rPr lang="en-AU" altLang="en-US" sz="9600" dirty="0" smtClean="0"/>
              <a:t>Overall </a:t>
            </a:r>
            <a:r>
              <a:rPr lang="en-AU" altLang="en-US" sz="9600" dirty="0"/>
              <a:t>responses, financial report assertions and substantive audit procedures</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CA3DDC-8868-444F-A4D0-2C8E439ED6B2}"/>
              </a:ext>
            </a:extLst>
          </p:cNvPr>
          <p:cNvSpPr>
            <a:spLocks noGrp="1"/>
          </p:cNvSpPr>
          <p:nvPr>
            <p:ph idx="1"/>
          </p:nvPr>
        </p:nvSpPr>
        <p:spPr>
          <a:xfrm>
            <a:off x="1534816" y="3049190"/>
            <a:ext cx="20666296"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Auditor must design and implement an appropriate audit response to address assessed risks of material misstatement at the overall (financial report) level.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Appropriate responses to such risks of material misstatement may include:</a:t>
            </a:r>
          </a:p>
          <a:p>
            <a:pPr marL="2299500" lvl="5" indent="-571500">
              <a:lnSpc>
                <a:spcPct val="100000"/>
              </a:lnSpc>
              <a:spcBef>
                <a:spcPts val="600"/>
              </a:spcBef>
              <a:defRPr/>
            </a:pPr>
            <a:r>
              <a:rPr lang="en-AU" altLang="en-US" sz="4000" dirty="0"/>
              <a:t>emphasising the need for the audit team to maintain professional scepticism</a:t>
            </a:r>
          </a:p>
          <a:p>
            <a:pPr marL="2299500" lvl="5" indent="-571500">
              <a:lnSpc>
                <a:spcPct val="100000"/>
              </a:lnSpc>
              <a:spcBef>
                <a:spcPts val="600"/>
              </a:spcBef>
              <a:defRPr/>
            </a:pPr>
            <a:r>
              <a:rPr lang="en-AU" altLang="en-US" sz="4000" dirty="0"/>
              <a:t>assigning more experienced staff to the audit</a:t>
            </a:r>
          </a:p>
          <a:p>
            <a:pPr marL="2299500" lvl="5" indent="-571500">
              <a:lnSpc>
                <a:spcPct val="100000"/>
              </a:lnSpc>
              <a:spcBef>
                <a:spcPts val="600"/>
              </a:spcBef>
              <a:defRPr/>
            </a:pPr>
            <a:r>
              <a:rPr lang="en-AU" altLang="en-US" sz="4000" dirty="0"/>
              <a:t>incorporating greater unpredictability into audit procedures</a:t>
            </a:r>
          </a:p>
          <a:p>
            <a:pPr marL="2299500" lvl="5" indent="-571500">
              <a:lnSpc>
                <a:spcPct val="100000"/>
              </a:lnSpc>
              <a:spcBef>
                <a:spcPts val="600"/>
              </a:spcBef>
              <a:defRPr/>
            </a:pPr>
            <a:r>
              <a:rPr lang="en-AU" altLang="en-US" sz="4000" dirty="0"/>
              <a:t>making general changes to the nature, timing and extent of audit procedures, such as undertaking substantive procedures at period end rather than at an interim date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The auditor develops specific audit procedures </a:t>
            </a:r>
            <a:r>
              <a:rPr lang="en-GB" altLang="en-US" sz="4600" dirty="0"/>
              <a:t>responsive to assessed </a:t>
            </a:r>
            <a:r>
              <a:rPr lang="en-AU" altLang="en-US" sz="4600" dirty="0"/>
              <a:t>risk of material misstatement for classes of transactions, account balances and disclosures.</a:t>
            </a:r>
          </a:p>
          <a:p>
            <a:pPr marL="571500" lvl="1" indent="-571500">
              <a:defRPr/>
            </a:pPr>
            <a:endParaRPr lang="en-AU" sz="4000" dirty="0"/>
          </a:p>
        </p:txBody>
      </p:sp>
      <p:sp>
        <p:nvSpPr>
          <p:cNvPr id="3" name="Slide Number Placeholder 2">
            <a:extLst>
              <a:ext uri="{FF2B5EF4-FFF2-40B4-BE49-F238E27FC236}">
                <a16:creationId xmlns:a16="http://schemas.microsoft.com/office/drawing/2014/main" id="{C8CECCB9-2785-481E-8CF4-38CCC8F35822}"/>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04041BAC-D948-4DE7-AD83-AC26436C3C45}"/>
              </a:ext>
            </a:extLst>
          </p:cNvPr>
          <p:cNvSpPr>
            <a:spLocks noGrp="1"/>
          </p:cNvSpPr>
          <p:nvPr>
            <p:ph type="title"/>
          </p:nvPr>
        </p:nvSpPr>
        <p:spPr>
          <a:xfrm>
            <a:off x="2451641" y="1169368"/>
            <a:ext cx="18336313" cy="1491516"/>
          </a:xfrm>
        </p:spPr>
        <p:txBody>
          <a:bodyPr/>
          <a:lstStyle/>
          <a:p>
            <a:pPr algn="ctr"/>
            <a:r>
              <a:rPr lang="en-AU" altLang="en-US" sz="6600" dirty="0">
                <a:solidFill>
                  <a:srgbClr val="0070C0"/>
                </a:solidFill>
                <a:cs typeface="+mj-cs"/>
              </a:rPr>
              <a:t>Overall responses, financial report assertions</a:t>
            </a:r>
            <a:endParaRPr lang="en-AU" sz="6600" dirty="0">
              <a:solidFill>
                <a:srgbClr val="0070C0"/>
              </a:solidFill>
              <a:cs typeface="+mj-cs"/>
            </a:endParaRPr>
          </a:p>
        </p:txBody>
      </p:sp>
    </p:spTree>
    <p:extLst>
      <p:ext uri="{BB962C8B-B14F-4D97-AF65-F5344CB8AC3E}">
        <p14:creationId xmlns:p14="http://schemas.microsoft.com/office/powerpoint/2010/main" val="405295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FBCF4F-78FF-4FE8-B771-48DC3161D7A9}"/>
              </a:ext>
            </a:extLst>
          </p:cNvPr>
          <p:cNvSpPr>
            <a:spLocks noGrp="1"/>
          </p:cNvSpPr>
          <p:nvPr>
            <p:ph idx="1"/>
          </p:nvPr>
        </p:nvSpPr>
        <p:spPr>
          <a:xfrm>
            <a:off x="2441820" y="3329608"/>
            <a:ext cx="18336313" cy="9347520"/>
          </a:xfrm>
        </p:spPr>
        <p:txBody>
          <a:bodyPr/>
          <a:lstStyle/>
          <a:p>
            <a:pPr marL="571500" indent="-571500">
              <a:buFont typeface="Arial" panose="020B0604020202020204" pitchFamily="34" charset="0"/>
              <a:buChar char="•"/>
            </a:pPr>
            <a:r>
              <a:rPr lang="en-AU" altLang="en-US" sz="4200" b="1" dirty="0">
                <a:solidFill>
                  <a:srgbClr val="DD622B"/>
                </a:solidFill>
              </a:rPr>
              <a:t>Existence</a:t>
            </a:r>
            <a:r>
              <a:rPr lang="en-AU" altLang="en-US" sz="4200" b="1" dirty="0"/>
              <a:t>: </a:t>
            </a:r>
            <a:r>
              <a:rPr lang="en-AU" altLang="en-US" sz="4200" dirty="0"/>
              <a:t>the auditor selects from items contained in the accounting records and obtains evidence that supports them.</a:t>
            </a:r>
          </a:p>
          <a:p>
            <a:pPr marL="571500" indent="-571500">
              <a:buFont typeface="Arial" panose="020B0604020202020204" pitchFamily="34" charset="0"/>
              <a:buChar char="•"/>
            </a:pPr>
            <a:r>
              <a:rPr lang="en-AU" altLang="en-US" sz="4200" b="1" dirty="0">
                <a:solidFill>
                  <a:srgbClr val="DD622B"/>
                </a:solidFill>
              </a:rPr>
              <a:t>Rights and obligations: </a:t>
            </a:r>
            <a:r>
              <a:rPr lang="en-AU" altLang="en-US" sz="4200" dirty="0"/>
              <a:t>the auditor must ascertain that the assets and liabilities are owned/controlled by the client.</a:t>
            </a:r>
          </a:p>
          <a:p>
            <a:pPr marL="571500" indent="-571500">
              <a:buFont typeface="Arial" panose="020B0604020202020204" pitchFamily="34" charset="0"/>
              <a:buChar char="•"/>
            </a:pPr>
            <a:r>
              <a:rPr lang="en-AU" altLang="en-US" sz="4200" b="1" dirty="0">
                <a:solidFill>
                  <a:srgbClr val="DD622B"/>
                </a:solidFill>
              </a:rPr>
              <a:t>Completeness: </a:t>
            </a:r>
            <a:r>
              <a:rPr lang="en-AU" altLang="en-US" sz="4200" dirty="0"/>
              <a:t>the auditor identifies evidence indicating items that should be included in the account.</a:t>
            </a:r>
          </a:p>
          <a:p>
            <a:pPr marL="571500" indent="-571500">
              <a:buFont typeface="Arial" panose="020B0604020202020204" pitchFamily="34" charset="0"/>
              <a:buChar char="•"/>
            </a:pPr>
            <a:r>
              <a:rPr lang="en-AU" altLang="en-US" sz="4200" b="1" dirty="0">
                <a:solidFill>
                  <a:srgbClr val="DD622B"/>
                </a:solidFill>
              </a:rPr>
              <a:t>Accuracy, valuation and allocation: </a:t>
            </a:r>
            <a:r>
              <a:rPr lang="en-AU" altLang="en-US" sz="4200" dirty="0"/>
              <a:t>the auditor considers the appropriateness of the basis of accuracy and valuation of the asset or liability.</a:t>
            </a:r>
          </a:p>
          <a:p>
            <a:pPr marL="571500" indent="-571500">
              <a:buFont typeface="Arial" panose="020B0604020202020204" pitchFamily="34" charset="0"/>
              <a:buChar char="•"/>
            </a:pPr>
            <a:r>
              <a:rPr lang="en-AU" altLang="en-US" sz="4200" b="1" dirty="0">
                <a:solidFill>
                  <a:srgbClr val="DD622B"/>
                </a:solidFill>
              </a:rPr>
              <a:t>Classification:</a:t>
            </a:r>
            <a:r>
              <a:rPr lang="en-AU" altLang="en-US" sz="4200" b="1" dirty="0"/>
              <a:t> </a:t>
            </a:r>
            <a:r>
              <a:rPr lang="en-AU" altLang="en-US" sz="4200" dirty="0"/>
              <a:t>the auditor considers whether assets, liabilities and equity interests have been recorded in the proper accounts.</a:t>
            </a:r>
          </a:p>
          <a:p>
            <a:pPr marL="571500" indent="-571500">
              <a:buFont typeface="Arial" panose="020B0604020202020204" pitchFamily="34" charset="0"/>
              <a:buChar char="•"/>
            </a:pPr>
            <a:r>
              <a:rPr lang="en-AU" altLang="en-US" sz="4200" b="1" dirty="0">
                <a:solidFill>
                  <a:srgbClr val="DD622B"/>
                </a:solidFill>
              </a:rPr>
              <a:t>Presentation: </a:t>
            </a:r>
            <a:r>
              <a:rPr lang="en-AU" altLang="en-US" sz="4200" dirty="0"/>
              <a:t>the auditor considers the level of aggregation and the relevance and understandability of the related note disclosures.</a:t>
            </a:r>
          </a:p>
          <a:p>
            <a:pPr marL="571500" indent="-571500">
              <a:buFont typeface="Arial" panose="020B0604020202020204" pitchFamily="34" charset="0"/>
              <a:buChar char="•"/>
            </a:pPr>
            <a:endParaRPr lang="en-AU" sz="4000" dirty="0"/>
          </a:p>
        </p:txBody>
      </p:sp>
      <p:sp>
        <p:nvSpPr>
          <p:cNvPr id="3" name="Slide Number Placeholder 2">
            <a:extLst>
              <a:ext uri="{FF2B5EF4-FFF2-40B4-BE49-F238E27FC236}">
                <a16:creationId xmlns:a16="http://schemas.microsoft.com/office/drawing/2014/main" id="{9FAD9B3D-FAD0-4556-A7F6-B5BB35F2951B}"/>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5CF646D8-4183-4D13-B2EF-C32E545DB1C4}"/>
              </a:ext>
            </a:extLst>
          </p:cNvPr>
          <p:cNvSpPr>
            <a:spLocks noGrp="1"/>
          </p:cNvSpPr>
          <p:nvPr>
            <p:ph type="title"/>
          </p:nvPr>
        </p:nvSpPr>
        <p:spPr>
          <a:xfrm>
            <a:off x="1174776" y="737320"/>
            <a:ext cx="20594288" cy="1491516"/>
          </a:xfrm>
        </p:spPr>
        <p:txBody>
          <a:bodyPr/>
          <a:lstStyle/>
          <a:p>
            <a:pPr algn="ctr"/>
            <a:r>
              <a:rPr lang="en-AU" altLang="en-US" sz="6600" dirty="0">
                <a:solidFill>
                  <a:srgbClr val="0070C0"/>
                </a:solidFill>
                <a:cs typeface="+mj-cs"/>
              </a:rPr>
              <a:t>Assertions about account balances at period end and audit procedures</a:t>
            </a:r>
            <a:endParaRPr lang="en-AU" sz="6600" dirty="0">
              <a:solidFill>
                <a:srgbClr val="0070C0"/>
              </a:solidFill>
              <a:cs typeface="+mj-cs"/>
            </a:endParaRPr>
          </a:p>
        </p:txBody>
      </p:sp>
    </p:spTree>
    <p:extLst>
      <p:ext uri="{BB962C8B-B14F-4D97-AF65-F5344CB8AC3E}">
        <p14:creationId xmlns:p14="http://schemas.microsoft.com/office/powerpoint/2010/main" val="4131109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3B0088-C9B0-4219-8E2E-63078F206032}"/>
              </a:ext>
            </a:extLst>
          </p:cNvPr>
          <p:cNvSpPr>
            <a:spLocks noGrp="1"/>
          </p:cNvSpPr>
          <p:nvPr>
            <p:ph idx="1"/>
          </p:nvPr>
        </p:nvSpPr>
        <p:spPr>
          <a:xfrm>
            <a:off x="1822848" y="2870148"/>
            <a:ext cx="20450272" cy="2604063"/>
          </a:xfrm>
        </p:spPr>
        <p:txBody>
          <a:bodyPr/>
          <a:lstStyle/>
          <a:p>
            <a:r>
              <a:rPr lang="en-AU" altLang="en-US" sz="4000" dirty="0"/>
              <a:t>Note that the direction of testing determines whether the existence/occurrence or completeness assertion is tested. Existence will involve </a:t>
            </a:r>
            <a:r>
              <a:rPr lang="en-AU" altLang="en-US" sz="4000" i="1" dirty="0"/>
              <a:t>vouching</a:t>
            </a:r>
            <a:r>
              <a:rPr lang="en-AU" altLang="en-US" sz="4000" dirty="0"/>
              <a:t> to source documents, completeness will involve </a:t>
            </a:r>
            <a:r>
              <a:rPr lang="en-AU" altLang="en-US" sz="4000" i="1" dirty="0"/>
              <a:t>tracing</a:t>
            </a:r>
            <a:r>
              <a:rPr lang="en-AU" altLang="en-US" sz="4000" dirty="0"/>
              <a:t> to accounting records</a:t>
            </a:r>
          </a:p>
          <a:p>
            <a:endParaRPr lang="en-AU" dirty="0"/>
          </a:p>
        </p:txBody>
      </p:sp>
      <p:sp>
        <p:nvSpPr>
          <p:cNvPr id="3" name="Slide Number Placeholder 2">
            <a:extLst>
              <a:ext uri="{FF2B5EF4-FFF2-40B4-BE49-F238E27FC236}">
                <a16:creationId xmlns:a16="http://schemas.microsoft.com/office/drawing/2014/main" id="{BCE531BC-D5E9-4D07-A135-A6FE881B4E9C}"/>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43BA3007-EC62-4522-8A80-51E68ED5361A}"/>
              </a:ext>
            </a:extLst>
          </p:cNvPr>
          <p:cNvSpPr>
            <a:spLocks noGrp="1"/>
          </p:cNvSpPr>
          <p:nvPr>
            <p:ph type="title"/>
          </p:nvPr>
        </p:nvSpPr>
        <p:spPr>
          <a:xfrm>
            <a:off x="1720008" y="665312"/>
            <a:ext cx="20018224" cy="1491516"/>
          </a:xfrm>
        </p:spPr>
        <p:txBody>
          <a:bodyPr/>
          <a:lstStyle/>
          <a:p>
            <a:pPr algn="ctr"/>
            <a:r>
              <a:rPr lang="en-AU" altLang="en-US" sz="6600" dirty="0">
                <a:solidFill>
                  <a:srgbClr val="0070C0"/>
                </a:solidFill>
                <a:cs typeface="+mj-cs"/>
              </a:rPr>
              <a:t>Existence/occurrence and completeness assertions</a:t>
            </a:r>
            <a:endParaRPr lang="en-AU" sz="6600" dirty="0">
              <a:solidFill>
                <a:srgbClr val="0070C0"/>
              </a:solidFill>
              <a:cs typeface="+mj-cs"/>
            </a:endParaRPr>
          </a:p>
        </p:txBody>
      </p:sp>
      <p:graphicFrame>
        <p:nvGraphicFramePr>
          <p:cNvPr id="5" name="Object 4">
            <a:extLst>
              <a:ext uri="{FF2B5EF4-FFF2-40B4-BE49-F238E27FC236}">
                <a16:creationId xmlns:a16="http://schemas.microsoft.com/office/drawing/2014/main" id="{355312AA-B84E-4373-8051-E1ACE2BBD181}"/>
              </a:ext>
            </a:extLst>
          </p:cNvPr>
          <p:cNvGraphicFramePr>
            <a:graphicFrameLocks noChangeAspect="1"/>
          </p:cNvGraphicFramePr>
          <p:nvPr>
            <p:extLst>
              <p:ext uri="{D42A27DB-BD31-4B8C-83A1-F6EECF244321}">
                <p14:modId xmlns:p14="http://schemas.microsoft.com/office/powerpoint/2010/main" val="2927974012"/>
              </p:ext>
            </p:extLst>
          </p:nvPr>
        </p:nvGraphicFramePr>
        <p:xfrm>
          <a:off x="2879827" y="4913784"/>
          <a:ext cx="18336313" cy="7382251"/>
        </p:xfrm>
        <a:graphic>
          <a:graphicData uri="http://schemas.openxmlformats.org/presentationml/2006/ole">
            <mc:AlternateContent xmlns:mc="http://schemas.openxmlformats.org/markup-compatibility/2006">
              <mc:Choice xmlns:v="urn:schemas-microsoft-com:vml" Requires="v">
                <p:oleObj spid="_x0000_s1055" name="VISIO" r:id="rId3" imgW="4709160" imgH="1423416" progId="">
                  <p:embed/>
                </p:oleObj>
              </mc:Choice>
              <mc:Fallback>
                <p:oleObj name="VISIO" r:id="rId3" imgW="4709160" imgH="1423416" progId="">
                  <p:embed/>
                  <p:pic>
                    <p:nvPicPr>
                      <p:cNvPr id="30724" name="Object 4">
                        <a:extLst>
                          <a:ext uri="{FF2B5EF4-FFF2-40B4-BE49-F238E27FC236}">
                            <a16:creationId xmlns:a16="http://schemas.microsoft.com/office/drawing/2014/main" id="{0512B73E-F6A6-40FD-8383-CB9332D0B9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9827" y="4913784"/>
                        <a:ext cx="18336313" cy="7382251"/>
                      </a:xfrm>
                      <a:prstGeom prst="rect">
                        <a:avLst/>
                      </a:prstGeom>
                      <a:noFill/>
                      <a:ln>
                        <a:noFill/>
                      </a:ln>
                    </p:spPr>
                  </p:pic>
                </p:oleObj>
              </mc:Fallback>
            </mc:AlternateContent>
          </a:graphicData>
        </a:graphic>
      </p:graphicFrame>
      <p:sp>
        <p:nvSpPr>
          <p:cNvPr id="6" name="Rectangle 5"/>
          <p:cNvSpPr/>
          <p:nvPr/>
        </p:nvSpPr>
        <p:spPr>
          <a:xfrm>
            <a:off x="5616624" y="11808220"/>
            <a:ext cx="16656496"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253505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07AAFC-03C5-4714-8DEE-80C9922E55FD}"/>
              </a:ext>
            </a:extLst>
          </p:cNvPr>
          <p:cNvSpPr>
            <a:spLocks noGrp="1"/>
          </p:cNvSpPr>
          <p:nvPr>
            <p:ph idx="1"/>
          </p:nvPr>
        </p:nvSpPr>
        <p:spPr>
          <a:xfrm>
            <a:off x="2451642" y="3049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nature of the item has an important influence on the auditor’s selection of audit procedures.</a:t>
            </a:r>
          </a:p>
          <a:p>
            <a:pPr marL="2038950" lvl="5"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For example, for the existence assertion, likely audit procedures are physical examination, external confirmation and vouching to source documents.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An auditor can count cash on hand or sight equipment, but will confirm an accounts receivable balance.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If an account balance is affected by only a few large transactions, the auditor may design substantive tests directed to the individual transactions in order to best substantiate the ending balance.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600" dirty="0"/>
          </a:p>
        </p:txBody>
      </p:sp>
      <p:sp>
        <p:nvSpPr>
          <p:cNvPr id="3" name="Slide Number Placeholder 2">
            <a:extLst>
              <a:ext uri="{FF2B5EF4-FFF2-40B4-BE49-F238E27FC236}">
                <a16:creationId xmlns:a16="http://schemas.microsoft.com/office/drawing/2014/main" id="{FDEB72CC-987E-4323-997C-68069FB0D32F}"/>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0351B1A2-F0B2-4108-9E71-1D1B15BF352A}"/>
              </a:ext>
            </a:extLst>
          </p:cNvPr>
          <p:cNvSpPr>
            <a:spLocks noGrp="1"/>
          </p:cNvSpPr>
          <p:nvPr>
            <p:ph type="title"/>
          </p:nvPr>
        </p:nvSpPr>
        <p:spPr>
          <a:xfrm>
            <a:off x="2038872" y="1097360"/>
            <a:ext cx="18336313" cy="1491516"/>
          </a:xfrm>
        </p:spPr>
        <p:txBody>
          <a:bodyPr/>
          <a:lstStyle/>
          <a:p>
            <a:pPr algn="ctr"/>
            <a:r>
              <a:rPr lang="en-AU" altLang="en-US" sz="6600" dirty="0">
                <a:solidFill>
                  <a:srgbClr val="0070C0"/>
                </a:solidFill>
                <a:cs typeface="+mj-cs"/>
              </a:rPr>
              <a:t>Nature of the item and available evidence</a:t>
            </a:r>
            <a:endParaRPr lang="en-AU" sz="6600" dirty="0">
              <a:solidFill>
                <a:srgbClr val="0070C0"/>
              </a:solidFill>
              <a:cs typeface="+mj-cs"/>
            </a:endParaRPr>
          </a:p>
        </p:txBody>
      </p:sp>
    </p:spTree>
    <p:extLst>
      <p:ext uri="{BB962C8B-B14F-4D97-AF65-F5344CB8AC3E}">
        <p14:creationId xmlns:p14="http://schemas.microsoft.com/office/powerpoint/2010/main" val="4146102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B603DD-CDF7-48A5-85DE-8E6F96768C25}"/>
              </a:ext>
            </a:extLst>
          </p:cNvPr>
          <p:cNvSpPr>
            <a:spLocks noGrp="1"/>
          </p:cNvSpPr>
          <p:nvPr>
            <p:ph type="body" sz="quarter" idx="15"/>
          </p:nvPr>
        </p:nvSpPr>
        <p:spPr/>
        <p:txBody>
          <a:bodyPr/>
          <a:lstStyle/>
          <a:p>
            <a:r>
              <a:rPr lang="en-AU" altLang="en-US" sz="9600" dirty="0"/>
              <a:t>LO </a:t>
            </a:r>
            <a:r>
              <a:rPr lang="en-AU" altLang="en-US" sz="9600" dirty="0" smtClean="0"/>
              <a:t>8.3</a:t>
            </a:r>
          </a:p>
          <a:p>
            <a:r>
              <a:rPr lang="en-AU" altLang="en-US" sz="9600" dirty="0" smtClean="0"/>
              <a:t> </a:t>
            </a:r>
            <a:r>
              <a:rPr lang="en-AU" altLang="en-US" sz="9600" dirty="0"/>
              <a:t>Cash, cash receipts and </a:t>
            </a:r>
            <a:br>
              <a:rPr lang="en-AU" altLang="en-US" sz="9600" dirty="0"/>
            </a:br>
            <a:r>
              <a:rPr lang="en-AU" altLang="en-US" sz="9600" dirty="0"/>
              <a:t>cash payments</a:t>
            </a:r>
            <a:endParaRPr lang="en-AU" dirty="0"/>
          </a:p>
        </p:txBody>
      </p:sp>
    </p:spTree>
    <p:extLst>
      <p:ext uri="{BB962C8B-B14F-4D97-AF65-F5344CB8AC3E}">
        <p14:creationId xmlns:p14="http://schemas.microsoft.com/office/powerpoint/2010/main" val="4230025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FBFA49-EC06-4332-8497-E7BDC2A0BC36}"/>
              </a:ext>
            </a:extLst>
          </p:cNvPr>
          <p:cNvSpPr>
            <a:spLocks noGrp="1"/>
          </p:cNvSpPr>
          <p:nvPr>
            <p:ph idx="1"/>
          </p:nvPr>
        </p:nvSpPr>
        <p:spPr>
          <a:xfrm>
            <a:off x="1894856" y="3049190"/>
            <a:ext cx="20666296"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account balance ‘cash’ is directly affected by both the cash receipts and cash payments systems.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auditor would be most worried about the assertions of occurrence and completeness of transactions when undertaking substantive testing of these transactions systems.</a:t>
            </a:r>
            <a:endParaRPr lang="en-AU" altLang="en-US" sz="4600" dirty="0"/>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Accuracy of the dollar value is an assertion of concern if transactions involve foreign currencies</a:t>
            </a:r>
            <a:r>
              <a:rPr lang="en-AU" altLang="en-US" sz="4600" dirty="0"/>
              <a: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 major substantive tests of balances for the account ‘cash’ is substantiation of the client’s bank reconciliations for major assertions at risk, existence and completeness. Most of the direct tests of the cash balance make use of information obtained directly from banks.</a:t>
            </a:r>
          </a:p>
          <a:p>
            <a:endParaRPr lang="en-AU" dirty="0"/>
          </a:p>
        </p:txBody>
      </p:sp>
      <p:sp>
        <p:nvSpPr>
          <p:cNvPr id="3" name="Slide Number Placeholder 2">
            <a:extLst>
              <a:ext uri="{FF2B5EF4-FFF2-40B4-BE49-F238E27FC236}">
                <a16:creationId xmlns:a16="http://schemas.microsoft.com/office/drawing/2014/main" id="{62A0C3BA-4705-4CF4-8355-9B0CB2A216A2}"/>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6449EC9E-B120-4DDF-B4DA-3F8DC937E7B0}"/>
              </a:ext>
            </a:extLst>
          </p:cNvPr>
          <p:cNvSpPr>
            <a:spLocks noGrp="1"/>
          </p:cNvSpPr>
          <p:nvPr>
            <p:ph type="title"/>
          </p:nvPr>
        </p:nvSpPr>
        <p:spPr>
          <a:xfrm>
            <a:off x="2426961" y="1169368"/>
            <a:ext cx="18336313" cy="1491516"/>
          </a:xfrm>
        </p:spPr>
        <p:txBody>
          <a:bodyPr/>
          <a:lstStyle/>
          <a:p>
            <a:pPr algn="ctr"/>
            <a:r>
              <a:rPr lang="en-AU" altLang="en-US" sz="4800" dirty="0" smtClean="0"/>
              <a:t> </a:t>
            </a:r>
            <a:r>
              <a:rPr lang="en-AU" altLang="en-US" sz="6600" dirty="0">
                <a:solidFill>
                  <a:srgbClr val="0070C0"/>
                </a:solidFill>
                <a:cs typeface="+mj-cs"/>
              </a:rPr>
              <a:t>Cash, cash receipts and cash payments</a:t>
            </a:r>
            <a:endParaRPr lang="en-AU" sz="6600" dirty="0">
              <a:solidFill>
                <a:srgbClr val="0070C0"/>
              </a:solidFill>
              <a:cs typeface="+mj-cs"/>
            </a:endParaRPr>
          </a:p>
        </p:txBody>
      </p:sp>
    </p:spTree>
    <p:extLst>
      <p:ext uri="{BB962C8B-B14F-4D97-AF65-F5344CB8AC3E}">
        <p14:creationId xmlns:p14="http://schemas.microsoft.com/office/powerpoint/2010/main" val="2629487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AF08184-3440-40CD-A94E-D0C400A0E1CD}"/>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Title 3">
            <a:extLst>
              <a:ext uri="{FF2B5EF4-FFF2-40B4-BE49-F238E27FC236}">
                <a16:creationId xmlns:a16="http://schemas.microsoft.com/office/drawing/2014/main" id="{893F612A-8D79-4107-A360-8D7A7625F6CB}"/>
              </a:ext>
            </a:extLst>
          </p:cNvPr>
          <p:cNvSpPr>
            <a:spLocks noGrp="1"/>
          </p:cNvSpPr>
          <p:nvPr>
            <p:ph type="title"/>
          </p:nvPr>
        </p:nvSpPr>
        <p:spPr>
          <a:xfrm>
            <a:off x="1246784" y="1264342"/>
            <a:ext cx="21134882" cy="1491516"/>
          </a:xfrm>
        </p:spPr>
        <p:txBody>
          <a:bodyPr/>
          <a:lstStyle/>
          <a:p>
            <a:pPr algn="ctr"/>
            <a:r>
              <a:rPr lang="en-AU" altLang="en-US" sz="6600" dirty="0">
                <a:solidFill>
                  <a:srgbClr val="0070C0"/>
                </a:solidFill>
                <a:cs typeface="+mj-cs"/>
              </a:rPr>
              <a:t>Cash, cash receipts and cash payments:</a:t>
            </a:r>
            <a:r>
              <a:rPr lang="en-US" altLang="en-US" sz="6600" dirty="0">
                <a:solidFill>
                  <a:srgbClr val="0070C0"/>
                </a:solidFill>
                <a:cs typeface="+mj-cs"/>
              </a:rPr>
              <a:t> </a:t>
            </a:r>
            <a:r>
              <a:rPr lang="en-AU" altLang="en-US" sz="6600" dirty="0">
                <a:solidFill>
                  <a:srgbClr val="0070C0"/>
                </a:solidFill>
                <a:cs typeface="+mj-cs"/>
              </a:rPr>
              <a:t>assertions of interest</a:t>
            </a:r>
            <a:endParaRPr lang="en-AU" sz="6600" dirty="0">
              <a:solidFill>
                <a:srgbClr val="0070C0"/>
              </a:solidFill>
              <a:cs typeface="+mj-cs"/>
            </a:endParaRPr>
          </a:p>
        </p:txBody>
      </p:sp>
      <p:graphicFrame>
        <p:nvGraphicFramePr>
          <p:cNvPr id="5" name="Group 19">
            <a:extLst>
              <a:ext uri="{FF2B5EF4-FFF2-40B4-BE49-F238E27FC236}">
                <a16:creationId xmlns:a16="http://schemas.microsoft.com/office/drawing/2014/main" id="{225E209F-9714-4B96-92F9-3510AC769381}"/>
              </a:ext>
            </a:extLst>
          </p:cNvPr>
          <p:cNvGraphicFramePr>
            <a:graphicFrameLocks/>
          </p:cNvGraphicFramePr>
          <p:nvPr>
            <p:extLst>
              <p:ext uri="{D42A27DB-BD31-4B8C-83A1-F6EECF244321}">
                <p14:modId xmlns:p14="http://schemas.microsoft.com/office/powerpoint/2010/main" val="1174450144"/>
              </p:ext>
            </p:extLst>
          </p:nvPr>
        </p:nvGraphicFramePr>
        <p:xfrm>
          <a:off x="4631160" y="4706402"/>
          <a:ext cx="13249472" cy="5279009"/>
        </p:xfrm>
        <a:graphic>
          <a:graphicData uri="http://schemas.openxmlformats.org/drawingml/2006/table">
            <a:tbl>
              <a:tblPr/>
              <a:tblGrid>
                <a:gridCol w="6293399">
                  <a:extLst>
                    <a:ext uri="{9D8B030D-6E8A-4147-A177-3AD203B41FA5}">
                      <a16:colId xmlns:a16="http://schemas.microsoft.com/office/drawing/2014/main" val="20000"/>
                    </a:ext>
                  </a:extLst>
                </a:gridCol>
                <a:gridCol w="6956073">
                  <a:extLst>
                    <a:ext uri="{9D8B030D-6E8A-4147-A177-3AD203B41FA5}">
                      <a16:colId xmlns:a16="http://schemas.microsoft.com/office/drawing/2014/main" val="20001"/>
                    </a:ext>
                  </a:extLst>
                </a:gridCol>
              </a:tblGrid>
              <a:tr h="895985">
                <a:tc>
                  <a:txBody>
                    <a:body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sz="4400" b="1" i="0" u="none" strike="noStrike" cap="none" normalizeH="0" baseline="0" dirty="0">
                          <a:ln>
                            <a:noFill/>
                          </a:ln>
                          <a:solidFill>
                            <a:srgbClr val="144382"/>
                          </a:solidFill>
                          <a:effectLst/>
                          <a:latin typeface="Arial" pitchFamily="34" charset="0"/>
                          <a:cs typeface="Arial" pitchFamily="34" charset="0"/>
                        </a:rPr>
                        <a:t>Cash</a:t>
                      </a:r>
                    </a:p>
                  </a:txBody>
                  <a:tcPr marL="96032" marR="96032"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sz="4400" b="1" i="0" u="none" strike="noStrike" cap="none" normalizeH="0" baseline="0" dirty="0">
                          <a:ln>
                            <a:noFill/>
                          </a:ln>
                          <a:solidFill>
                            <a:srgbClr val="144382"/>
                          </a:solidFill>
                          <a:effectLst/>
                          <a:latin typeface="Arial" pitchFamily="34" charset="0"/>
                          <a:cs typeface="Arial" pitchFamily="34" charset="0"/>
                        </a:rPr>
                        <a:t>Cash receipts/payments</a:t>
                      </a:r>
                    </a:p>
                  </a:txBody>
                  <a:tcPr marL="96032" marR="96032"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28551">
                <a:tc>
                  <a:txBody>
                    <a:body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existence</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completeness, and possibly</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accuracy, valuation and allocation (if foreign currency balances)</a:t>
                      </a:r>
                    </a:p>
                  </a:txBody>
                  <a:tcPr marL="96032" marR="96032"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occurrence</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completeness, and possibly</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accuracy (if foreign currency transactions)</a:t>
                      </a:r>
                    </a:p>
                  </a:txBody>
                  <a:tcPr marL="96032" marR="96032"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Text Box 14">
            <a:extLst>
              <a:ext uri="{FF2B5EF4-FFF2-40B4-BE49-F238E27FC236}">
                <a16:creationId xmlns:a16="http://schemas.microsoft.com/office/drawing/2014/main" id="{0D9B9BD3-3947-4B21-B785-2B7FDFE09E18}"/>
              </a:ext>
            </a:extLst>
          </p:cNvPr>
          <p:cNvSpPr txBox="1">
            <a:spLocks noGrp="1" noChangeArrowheads="1"/>
          </p:cNvSpPr>
          <p:nvPr>
            <p:ph idx="1"/>
          </p:nvPr>
        </p:nvSpPr>
        <p:spPr bwMode="auto">
          <a:xfrm>
            <a:off x="2451100" y="3456681"/>
            <a:ext cx="18337213" cy="63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3200">
                <a:solidFill>
                  <a:srgbClr val="002060"/>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800">
                <a:solidFill>
                  <a:srgbClr val="002060"/>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rgbClr val="002060"/>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000">
                <a:solidFill>
                  <a:srgbClr val="002060"/>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AU" altLang="en-US" sz="4000" dirty="0">
                <a:solidFill>
                  <a:schemeClr val="tx1"/>
                </a:solidFill>
              </a:rPr>
              <a:t>These are primarily:</a:t>
            </a:r>
          </a:p>
        </p:txBody>
      </p:sp>
      <p:sp>
        <p:nvSpPr>
          <p:cNvPr id="7" name="Rectangle 6">
            <a:extLst>
              <a:ext uri="{FF2B5EF4-FFF2-40B4-BE49-F238E27FC236}">
                <a16:creationId xmlns:a16="http://schemas.microsoft.com/office/drawing/2014/main" id="{D39CDE69-C6B6-411D-AEBB-17A630FFDD62}"/>
              </a:ext>
            </a:extLst>
          </p:cNvPr>
          <p:cNvSpPr/>
          <p:nvPr/>
        </p:nvSpPr>
        <p:spPr>
          <a:xfrm>
            <a:off x="4487144" y="10698790"/>
            <a:ext cx="15836900" cy="707886"/>
          </a:xfrm>
          <a:prstGeom prst="rect">
            <a:avLst/>
          </a:prstGeom>
        </p:spPr>
        <p:txBody>
          <a:bodyPr wrap="square">
            <a:spAutoFit/>
          </a:bodyPr>
          <a:lstStyle/>
          <a:p>
            <a:pPr>
              <a:spcBef>
                <a:spcPct val="0"/>
              </a:spcBef>
              <a:buClrTx/>
              <a:buFontTx/>
              <a:buNone/>
            </a:pPr>
            <a:r>
              <a:rPr lang="en-US" altLang="en-US" sz="4000" dirty="0"/>
              <a:t>since</a:t>
            </a:r>
            <a:r>
              <a:rPr lang="en-AU" altLang="en-US" sz="4000" dirty="0"/>
              <a:t> these are areas where misstatements are most likely to occur.</a:t>
            </a:r>
          </a:p>
        </p:txBody>
      </p:sp>
    </p:spTree>
    <p:extLst>
      <p:ext uri="{BB962C8B-B14F-4D97-AF65-F5344CB8AC3E}">
        <p14:creationId xmlns:p14="http://schemas.microsoft.com/office/powerpoint/2010/main" val="2744723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698E21-916B-440A-998F-FC098342BB7F}"/>
              </a:ext>
            </a:extLst>
          </p:cNvPr>
          <p:cNvSpPr>
            <a:spLocks noGrp="1"/>
          </p:cNvSpPr>
          <p:nvPr>
            <p:ph idx="1"/>
          </p:nvPr>
        </p:nvSpPr>
        <p:spPr>
          <a:xfrm>
            <a:off x="2182888" y="3401616"/>
            <a:ext cx="19514168"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External confirmation </a:t>
            </a:r>
            <a:r>
              <a:rPr lang="en-US" altLang="en-US" sz="4600" dirty="0"/>
              <a:t>procedures provide evidence that the cash in the statement of financial position exists at the balance date and that it is owned by the entity and is not restricted or committed.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Audit guidance </a:t>
            </a:r>
            <a:r>
              <a:rPr lang="en-US" altLang="en-US" sz="4600" dirty="0"/>
              <a:t>on bank confirmation procedures is provided by </a:t>
            </a:r>
            <a:r>
              <a:rPr lang="en-US" altLang="en-US" sz="4600" i="1" dirty="0"/>
              <a:t>GS 016 Bank Confirmation Requests</a:t>
            </a:r>
            <a:r>
              <a:rPr lang="en-US" altLang="en-US" sz="4600" dirty="0"/>
              <a: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bank is required to confirm correctness of all details provided by the auditor, to list all other relevant information from details contained in its records and to ensure that all details supplied are as at the confirmation date.</a:t>
            </a:r>
            <a:endParaRPr lang="en-AU" altLang="en-US" sz="4600" dirty="0"/>
          </a:p>
          <a:p>
            <a:endParaRPr lang="en-AU" dirty="0"/>
          </a:p>
        </p:txBody>
      </p:sp>
      <p:sp>
        <p:nvSpPr>
          <p:cNvPr id="3" name="Slide Number Placeholder 2">
            <a:extLst>
              <a:ext uri="{FF2B5EF4-FFF2-40B4-BE49-F238E27FC236}">
                <a16:creationId xmlns:a16="http://schemas.microsoft.com/office/drawing/2014/main" id="{6FDD37C1-D6EE-4AB8-A858-9B47BCC9468B}"/>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0C9F02F3-3501-40FB-B06B-1E7009328F87}"/>
              </a:ext>
            </a:extLst>
          </p:cNvPr>
          <p:cNvSpPr>
            <a:spLocks noGrp="1"/>
          </p:cNvSpPr>
          <p:nvPr>
            <p:ph type="title"/>
          </p:nvPr>
        </p:nvSpPr>
        <p:spPr>
          <a:xfrm>
            <a:off x="2484112" y="1626066"/>
            <a:ext cx="18336313" cy="1491516"/>
          </a:xfrm>
        </p:spPr>
        <p:txBody>
          <a:bodyPr/>
          <a:lstStyle/>
          <a:p>
            <a:pPr algn="ctr"/>
            <a:r>
              <a:rPr lang="en-AU" altLang="en-US" sz="6600" dirty="0">
                <a:solidFill>
                  <a:srgbClr val="0070C0"/>
                </a:solidFill>
                <a:cs typeface="+mj-cs"/>
              </a:rPr>
              <a:t>External confirmation of bank balances</a:t>
            </a:r>
            <a:endParaRPr lang="en-AU" sz="6600" dirty="0">
              <a:solidFill>
                <a:srgbClr val="0070C0"/>
              </a:solidFill>
              <a:cs typeface="+mj-cs"/>
            </a:endParaRPr>
          </a:p>
        </p:txBody>
      </p:sp>
    </p:spTree>
    <p:extLst>
      <p:ext uri="{BB962C8B-B14F-4D97-AF65-F5344CB8AC3E}">
        <p14:creationId xmlns:p14="http://schemas.microsoft.com/office/powerpoint/2010/main" val="1055991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8BC3AB-4601-42EE-9AC4-71D3CDE8D970}"/>
              </a:ext>
            </a:extLst>
          </p:cNvPr>
          <p:cNvSpPr>
            <a:spLocks noGrp="1"/>
          </p:cNvSpPr>
          <p:nvPr>
            <p:ph idx="1"/>
          </p:nvPr>
        </p:nvSpPr>
        <p:spPr>
          <a:xfrm>
            <a:off x="2038872" y="3473624"/>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smtClean="0"/>
              <a:t>The essential objective of testing a client’s bank reconciliations is to substantiate that the balance confirmed with the bank agrees with the client’s cash accounting records.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smtClean="0"/>
              <a:t>The extent of testing of the client’s reconciliations varies depending on the assessed level of </a:t>
            </a:r>
            <a:r>
              <a:rPr lang="en-AU" altLang="en-US" sz="4600" dirty="0" smtClean="0"/>
              <a:t>control risk.</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smtClean="0"/>
              <a:t>When the level of control risk is assessed as: </a:t>
            </a:r>
          </a:p>
          <a:p>
            <a:pPr marL="1867500" lvl="4" indent="-571500">
              <a:lnSpc>
                <a:spcPct val="100000"/>
              </a:lnSpc>
              <a:spcBef>
                <a:spcPts val="1200"/>
              </a:spcBef>
            </a:pPr>
            <a:r>
              <a:rPr lang="en-US" altLang="en-US" sz="4000" dirty="0" smtClean="0"/>
              <a:t>Low </a:t>
            </a:r>
            <a:r>
              <a:rPr lang="en-US" altLang="en-US" sz="4000" dirty="0"/>
              <a:t>: substantive procedures might be confined to scanning the client reconciliations and comparing balances per bank to bank confirmations</a:t>
            </a:r>
          </a:p>
          <a:p>
            <a:pPr marL="1867500" lvl="4" indent="-571500">
              <a:lnSpc>
                <a:spcPct val="100000"/>
              </a:lnSpc>
              <a:spcBef>
                <a:spcPts val="1200"/>
              </a:spcBef>
            </a:pPr>
            <a:r>
              <a:rPr lang="en-US" altLang="en-US" sz="4000" dirty="0"/>
              <a:t>High: the auditor extends the substantive procedures in testing the client’s reconciliation by examining the individual details of reconciling items</a:t>
            </a:r>
            <a:endParaRPr lang="en-AU" altLang="en-US" sz="4000" dirty="0"/>
          </a:p>
          <a:p>
            <a:pPr lvl="2">
              <a:lnSpc>
                <a:spcPct val="100000"/>
              </a:lnSpc>
              <a:spcBef>
                <a:spcPts val="1200"/>
              </a:spcBef>
            </a:pPr>
            <a:endParaRPr lang="en-AU" dirty="0"/>
          </a:p>
        </p:txBody>
      </p:sp>
      <p:sp>
        <p:nvSpPr>
          <p:cNvPr id="3" name="Slide Number Placeholder 2">
            <a:extLst>
              <a:ext uri="{FF2B5EF4-FFF2-40B4-BE49-F238E27FC236}">
                <a16:creationId xmlns:a16="http://schemas.microsoft.com/office/drawing/2014/main" id="{34CCA7D1-212A-4E04-AB72-FB800A1AA537}"/>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B4A4F899-5FF9-4F4C-885B-6F6083540491}"/>
              </a:ext>
            </a:extLst>
          </p:cNvPr>
          <p:cNvSpPr>
            <a:spLocks noGrp="1"/>
          </p:cNvSpPr>
          <p:nvPr>
            <p:ph type="title"/>
          </p:nvPr>
        </p:nvSpPr>
        <p:spPr>
          <a:xfrm>
            <a:off x="2038872" y="1626066"/>
            <a:ext cx="18336313" cy="1491516"/>
          </a:xfrm>
        </p:spPr>
        <p:txBody>
          <a:bodyPr/>
          <a:lstStyle/>
          <a:p>
            <a:pPr algn="ctr"/>
            <a:r>
              <a:rPr lang="en-AU" altLang="en-US" sz="6600" dirty="0" smtClean="0">
                <a:solidFill>
                  <a:srgbClr val="0070C0"/>
                </a:solidFill>
                <a:cs typeface="+mj-cs"/>
              </a:rPr>
              <a:t>Tests of a client’s bank reconciliation</a:t>
            </a:r>
            <a:endParaRPr lang="en-AU" sz="6600" dirty="0">
              <a:solidFill>
                <a:srgbClr val="0070C0"/>
              </a:solidFill>
              <a:cs typeface="+mj-cs"/>
            </a:endParaRPr>
          </a:p>
        </p:txBody>
      </p:sp>
    </p:spTree>
    <p:extLst>
      <p:ext uri="{BB962C8B-B14F-4D97-AF65-F5344CB8AC3E}">
        <p14:creationId xmlns:p14="http://schemas.microsoft.com/office/powerpoint/2010/main" val="3751019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C98C9-3777-4B24-9B6D-AA921CA6BA9B}"/>
              </a:ext>
            </a:extLst>
          </p:cNvPr>
          <p:cNvSpPr>
            <a:spLocks noGrp="1"/>
          </p:cNvSpPr>
          <p:nvPr>
            <p:ph type="body" sz="quarter" idx="15"/>
          </p:nvPr>
        </p:nvSpPr>
        <p:spPr>
          <a:xfrm>
            <a:off x="3407024" y="4463734"/>
            <a:ext cx="19910334" cy="5555493"/>
          </a:xfrm>
        </p:spPr>
        <p:txBody>
          <a:bodyPr/>
          <a:lstStyle/>
          <a:p>
            <a:r>
              <a:rPr lang="en-AU" altLang="en-US" sz="9600" dirty="0"/>
              <a:t>LO </a:t>
            </a:r>
            <a:r>
              <a:rPr lang="en-AU" altLang="en-US" sz="9600" dirty="0" smtClean="0"/>
              <a:t>8.4</a:t>
            </a:r>
            <a:endParaRPr lang="en-AU" altLang="en-US" sz="9600" dirty="0"/>
          </a:p>
          <a:p>
            <a:r>
              <a:rPr lang="en-AU" altLang="en-US" sz="9600" dirty="0" smtClean="0"/>
              <a:t> </a:t>
            </a:r>
            <a:r>
              <a:rPr lang="en-AU" altLang="en-US" sz="9600" dirty="0"/>
              <a:t>Sales, cash receipts and accounts receivable</a:t>
            </a:r>
            <a:endParaRPr lang="en-AU" dirty="0"/>
          </a:p>
        </p:txBody>
      </p:sp>
    </p:spTree>
    <p:extLst>
      <p:ext uri="{BB962C8B-B14F-4D97-AF65-F5344CB8AC3E}">
        <p14:creationId xmlns:p14="http://schemas.microsoft.com/office/powerpoint/2010/main" val="3328847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0FEF69F-9FB5-4420-9E2F-01977D6EF263}"/>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85651C11-9484-403D-B016-7E5CF3FDC7F1}"/>
              </a:ext>
            </a:extLst>
          </p:cNvPr>
          <p:cNvSpPr>
            <a:spLocks noGrp="1"/>
          </p:cNvSpPr>
          <p:nvPr>
            <p:ph type="title"/>
          </p:nvPr>
        </p:nvSpPr>
        <p:spPr>
          <a:xfrm>
            <a:off x="2445589" y="1206776"/>
            <a:ext cx="18336313" cy="1491516"/>
          </a:xfrm>
        </p:spPr>
        <p:txBody>
          <a:bodyPr/>
          <a:lstStyle/>
          <a:p>
            <a:pPr algn="ctr"/>
            <a:r>
              <a:rPr lang="en-AU" altLang="en-US" sz="4800" dirty="0"/>
              <a:t> </a:t>
            </a:r>
            <a:r>
              <a:rPr lang="en-AU" altLang="en-US" sz="6600" dirty="0">
                <a:solidFill>
                  <a:srgbClr val="0070C0"/>
                </a:solidFill>
                <a:cs typeface="+mj-cs"/>
              </a:rPr>
              <a:t>Sales, cash receipts and accounts receivable</a:t>
            </a:r>
            <a:endParaRPr lang="en-AU" sz="6600" dirty="0">
              <a:solidFill>
                <a:srgbClr val="0070C0"/>
              </a:solidFill>
              <a:cs typeface="+mj-cs"/>
            </a:endParaRPr>
          </a:p>
        </p:txBody>
      </p:sp>
      <p:graphicFrame>
        <p:nvGraphicFramePr>
          <p:cNvPr id="6" name="Group 21">
            <a:extLst>
              <a:ext uri="{FF2B5EF4-FFF2-40B4-BE49-F238E27FC236}">
                <a16:creationId xmlns:a16="http://schemas.microsoft.com/office/drawing/2014/main" id="{31A83E56-5B6E-407A-9F1C-B105382EB019}"/>
              </a:ext>
            </a:extLst>
          </p:cNvPr>
          <p:cNvGraphicFramePr>
            <a:graphicFrameLocks noGrp="1"/>
          </p:cNvGraphicFramePr>
          <p:nvPr>
            <p:extLst>
              <p:ext uri="{D42A27DB-BD31-4B8C-83A1-F6EECF244321}">
                <p14:modId xmlns:p14="http://schemas.microsoft.com/office/powerpoint/2010/main" val="3304683864"/>
              </p:ext>
            </p:extLst>
          </p:nvPr>
        </p:nvGraphicFramePr>
        <p:xfrm>
          <a:off x="3191000" y="6241009"/>
          <a:ext cx="14329592" cy="4865463"/>
        </p:xfrm>
        <a:graphic>
          <a:graphicData uri="http://schemas.openxmlformats.org/drawingml/2006/table">
            <a:tbl>
              <a:tblPr/>
              <a:tblGrid>
                <a:gridCol w="6795974">
                  <a:extLst>
                    <a:ext uri="{9D8B030D-6E8A-4147-A177-3AD203B41FA5}">
                      <a16:colId xmlns:a16="http://schemas.microsoft.com/office/drawing/2014/main" val="20000"/>
                    </a:ext>
                  </a:extLst>
                </a:gridCol>
                <a:gridCol w="7533618">
                  <a:extLst>
                    <a:ext uri="{9D8B030D-6E8A-4147-A177-3AD203B41FA5}">
                      <a16:colId xmlns:a16="http://schemas.microsoft.com/office/drawing/2014/main" val="20001"/>
                    </a:ext>
                  </a:extLst>
                </a:gridCol>
              </a:tblGrid>
              <a:tr h="1264782">
                <a:tc>
                  <a:txBody>
                    <a:bodyPr/>
                    <a:lstStyle>
                      <a:lvl1pPr eaLnBrk="0" hangingPunct="0">
                        <a:spcBef>
                          <a:spcPct val="20000"/>
                        </a:spcBef>
                        <a:buClr>
                          <a:schemeClr val="tx1"/>
                        </a:buClr>
                        <a:buSzPct val="90000"/>
                        <a:defRPr kumimoji="1" sz="2000">
                          <a:solidFill>
                            <a:schemeClr val="tx2"/>
                          </a:solidFill>
                          <a:latin typeface="Arial" pitchFamily="34" charset="0"/>
                          <a:ea typeface="ヒラギノ角ゴ Pro W3" charset="-128"/>
                        </a:defRPr>
                      </a:lvl1pPr>
                      <a:lvl2pPr marL="742950" indent="-285750" eaLnBrk="0" hangingPunct="0">
                        <a:spcBef>
                          <a:spcPct val="20000"/>
                        </a:spcBef>
                        <a:buClr>
                          <a:schemeClr val="tx1"/>
                        </a:buClr>
                        <a:buSzPct val="80000"/>
                        <a:defRPr kumimoji="1">
                          <a:solidFill>
                            <a:schemeClr val="tx2"/>
                          </a:solidFill>
                          <a:latin typeface="Arial" pitchFamily="34" charset="0"/>
                          <a:ea typeface="ヒラギノ角ゴ Pro W3" charset="-128"/>
                        </a:defRPr>
                      </a:lvl2pPr>
                      <a:lvl3pPr marL="1143000" indent="-228600" eaLnBrk="0" hangingPunct="0">
                        <a:spcBef>
                          <a:spcPct val="20000"/>
                        </a:spcBef>
                        <a:buClr>
                          <a:schemeClr val="tx1"/>
                        </a:buClr>
                        <a:buSzPct val="45000"/>
                        <a:buFont typeface="Webdings" pitchFamily="18" charset="2"/>
                        <a:defRPr kumimoji="1" sz="1600">
                          <a:solidFill>
                            <a:schemeClr val="tx2"/>
                          </a:solidFill>
                          <a:latin typeface="Arial" pitchFamily="34" charset="0"/>
                          <a:ea typeface="ＭＳ Ｐゴシック" pitchFamily="34" charset="-128"/>
                        </a:defRPr>
                      </a:lvl3pPr>
                      <a:lvl4pPr marL="1600200" indent="-228600" eaLnBrk="0" hangingPunct="0">
                        <a:spcBef>
                          <a:spcPct val="20000"/>
                        </a:spcBef>
                        <a:buClr>
                          <a:schemeClr val="tx1"/>
                        </a:buClr>
                        <a:defRPr kumimoji="1" sz="1400">
                          <a:solidFill>
                            <a:schemeClr val="tx2"/>
                          </a:solidFill>
                          <a:latin typeface="Arial" pitchFamily="34" charset="0"/>
                          <a:ea typeface="ＭＳ Ｐゴシック" pitchFamily="34" charset="-128"/>
                        </a:defRPr>
                      </a:lvl4pPr>
                      <a:lvl5pPr marL="2057400" indent="-228600" eaLnBrk="0" hangingPunct="0">
                        <a:spcBef>
                          <a:spcPct val="20000"/>
                        </a:spcBef>
                        <a:buClr>
                          <a:schemeClr val="tx1"/>
                        </a:buClr>
                        <a:defRPr kumimoji="1" sz="1200">
                          <a:solidFill>
                            <a:schemeClr val="tx2"/>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altLang="en-US" sz="4400" b="1" i="0" u="none" strike="noStrike" cap="none" normalizeH="0" baseline="0" dirty="0">
                          <a:ln>
                            <a:noFill/>
                          </a:ln>
                          <a:solidFill>
                            <a:srgbClr val="144382"/>
                          </a:solidFill>
                          <a:effectLst/>
                          <a:latin typeface="Arial" pitchFamily="34" charset="0"/>
                          <a:cs typeface="Arial" pitchFamily="34" charset="0"/>
                        </a:rPr>
                        <a:t>Sales/cash receipts</a:t>
                      </a:r>
                    </a:p>
                  </a:txBody>
                  <a:tcPr marT="45651" marB="45651"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90000"/>
                        <a:defRPr kumimoji="1" sz="2000">
                          <a:solidFill>
                            <a:schemeClr val="tx2"/>
                          </a:solidFill>
                          <a:latin typeface="Arial" pitchFamily="34" charset="0"/>
                          <a:ea typeface="ヒラギノ角ゴ Pro W3" charset="-128"/>
                        </a:defRPr>
                      </a:lvl1pPr>
                      <a:lvl2pPr marL="742950" indent="-285750" eaLnBrk="0" hangingPunct="0">
                        <a:spcBef>
                          <a:spcPct val="20000"/>
                        </a:spcBef>
                        <a:buClr>
                          <a:schemeClr val="tx1"/>
                        </a:buClr>
                        <a:buSzPct val="80000"/>
                        <a:defRPr kumimoji="1">
                          <a:solidFill>
                            <a:schemeClr val="tx2"/>
                          </a:solidFill>
                          <a:latin typeface="Arial" pitchFamily="34" charset="0"/>
                          <a:ea typeface="ヒラギノ角ゴ Pro W3" charset="-128"/>
                        </a:defRPr>
                      </a:lvl2pPr>
                      <a:lvl3pPr marL="1143000" indent="-228600" eaLnBrk="0" hangingPunct="0">
                        <a:spcBef>
                          <a:spcPct val="20000"/>
                        </a:spcBef>
                        <a:buClr>
                          <a:schemeClr val="tx1"/>
                        </a:buClr>
                        <a:buSzPct val="45000"/>
                        <a:buFont typeface="Webdings" pitchFamily="18" charset="2"/>
                        <a:defRPr kumimoji="1" sz="1600">
                          <a:solidFill>
                            <a:schemeClr val="tx2"/>
                          </a:solidFill>
                          <a:latin typeface="Arial" pitchFamily="34" charset="0"/>
                          <a:ea typeface="ＭＳ Ｐゴシック" pitchFamily="34" charset="-128"/>
                        </a:defRPr>
                      </a:lvl3pPr>
                      <a:lvl4pPr marL="1600200" indent="-228600" eaLnBrk="0" hangingPunct="0">
                        <a:spcBef>
                          <a:spcPct val="20000"/>
                        </a:spcBef>
                        <a:buClr>
                          <a:schemeClr val="tx1"/>
                        </a:buClr>
                        <a:defRPr kumimoji="1" sz="1400">
                          <a:solidFill>
                            <a:schemeClr val="tx2"/>
                          </a:solidFill>
                          <a:latin typeface="Arial" pitchFamily="34" charset="0"/>
                          <a:ea typeface="ＭＳ Ｐゴシック" pitchFamily="34" charset="-128"/>
                        </a:defRPr>
                      </a:lvl4pPr>
                      <a:lvl5pPr marL="2057400" indent="-228600" eaLnBrk="0" hangingPunct="0">
                        <a:spcBef>
                          <a:spcPct val="20000"/>
                        </a:spcBef>
                        <a:buClr>
                          <a:schemeClr val="tx1"/>
                        </a:buClr>
                        <a:defRPr kumimoji="1" sz="1200">
                          <a:solidFill>
                            <a:schemeClr val="tx2"/>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altLang="en-US" sz="4400" b="1" i="0" u="none" strike="noStrike" cap="none" normalizeH="0" baseline="0" dirty="0">
                          <a:ln>
                            <a:noFill/>
                          </a:ln>
                          <a:solidFill>
                            <a:srgbClr val="144382"/>
                          </a:solidFill>
                          <a:effectLst/>
                          <a:latin typeface="Arial" pitchFamily="34" charset="0"/>
                          <a:cs typeface="Arial" pitchFamily="34" charset="0"/>
                        </a:rPr>
                        <a:t>Accounts receivable</a:t>
                      </a:r>
                    </a:p>
                  </a:txBody>
                  <a:tcPr marT="45651" marB="45651"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0681">
                <a:tc>
                  <a:txBody>
                    <a:bodyPr/>
                    <a:lstStyle>
                      <a:lvl1pPr marL="174625" indent="-174625" eaLnBrk="0" hangingPunct="0">
                        <a:spcBef>
                          <a:spcPct val="20000"/>
                        </a:spcBef>
                        <a:buClr>
                          <a:schemeClr val="tx1"/>
                        </a:buClr>
                        <a:buSzPct val="90000"/>
                        <a:defRPr kumimoji="1" sz="2000">
                          <a:solidFill>
                            <a:schemeClr val="tx2"/>
                          </a:solidFill>
                          <a:latin typeface="Arial" pitchFamily="34" charset="0"/>
                          <a:ea typeface="ヒラギノ角ゴ Pro W3" charset="-128"/>
                        </a:defRPr>
                      </a:lvl1pPr>
                      <a:lvl2pPr marL="742950" indent="-285750" eaLnBrk="0" hangingPunct="0">
                        <a:spcBef>
                          <a:spcPct val="20000"/>
                        </a:spcBef>
                        <a:buClr>
                          <a:schemeClr val="tx1"/>
                        </a:buClr>
                        <a:buSzPct val="80000"/>
                        <a:defRPr kumimoji="1">
                          <a:solidFill>
                            <a:schemeClr val="tx2"/>
                          </a:solidFill>
                          <a:latin typeface="Arial" pitchFamily="34" charset="0"/>
                          <a:ea typeface="ヒラギノ角ゴ Pro W3" charset="-128"/>
                        </a:defRPr>
                      </a:lvl2pPr>
                      <a:lvl3pPr marL="1143000" indent="-228600" eaLnBrk="0" hangingPunct="0">
                        <a:spcBef>
                          <a:spcPct val="20000"/>
                        </a:spcBef>
                        <a:buClr>
                          <a:schemeClr val="tx1"/>
                        </a:buClr>
                        <a:buSzPct val="45000"/>
                        <a:buFont typeface="Webdings" pitchFamily="18" charset="2"/>
                        <a:defRPr kumimoji="1" sz="1600">
                          <a:solidFill>
                            <a:schemeClr val="tx2"/>
                          </a:solidFill>
                          <a:latin typeface="Arial" pitchFamily="34" charset="0"/>
                          <a:ea typeface="ＭＳ Ｐゴシック" pitchFamily="34" charset="-128"/>
                        </a:defRPr>
                      </a:lvl3pPr>
                      <a:lvl4pPr marL="1600200" indent="-228600" eaLnBrk="0" hangingPunct="0">
                        <a:spcBef>
                          <a:spcPct val="20000"/>
                        </a:spcBef>
                        <a:buClr>
                          <a:schemeClr val="tx1"/>
                        </a:buClr>
                        <a:defRPr kumimoji="1" sz="1400">
                          <a:solidFill>
                            <a:schemeClr val="tx2"/>
                          </a:solidFill>
                          <a:latin typeface="Arial" pitchFamily="34" charset="0"/>
                          <a:ea typeface="ＭＳ Ｐゴシック" pitchFamily="34" charset="-128"/>
                        </a:defRPr>
                      </a:lvl4pPr>
                      <a:lvl5pPr marL="2057400" indent="-228600" eaLnBrk="0" hangingPunct="0">
                        <a:spcBef>
                          <a:spcPct val="20000"/>
                        </a:spcBef>
                        <a:buClr>
                          <a:schemeClr val="tx1"/>
                        </a:buClr>
                        <a:defRPr kumimoji="1" sz="1200">
                          <a:solidFill>
                            <a:schemeClr val="tx2"/>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9p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altLang="en-US" sz="4400" b="0" i="0" u="none" strike="noStrike" cap="none" normalizeH="0" baseline="0" dirty="0">
                          <a:ln>
                            <a:noFill/>
                          </a:ln>
                          <a:solidFill>
                            <a:srgbClr val="144382"/>
                          </a:solidFill>
                          <a:effectLst/>
                          <a:latin typeface="Arial" pitchFamily="34" charset="0"/>
                          <a:cs typeface="Arial" pitchFamily="34" charset="0"/>
                        </a:rPr>
                        <a:t>occurrence</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altLang="en-US" sz="4400" b="0" i="0" u="none" strike="noStrike" cap="none" normalizeH="0" baseline="0" dirty="0">
                          <a:ln>
                            <a:noFill/>
                          </a:ln>
                          <a:solidFill>
                            <a:srgbClr val="144382"/>
                          </a:solidFill>
                          <a:effectLst/>
                          <a:latin typeface="Arial" pitchFamily="34" charset="0"/>
                          <a:cs typeface="Arial" pitchFamily="34" charset="0"/>
                        </a:rPr>
                        <a:t>accuracy</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US" altLang="en-US" sz="4400" b="0" i="0" u="none" strike="noStrike" cap="none" normalizeH="0" baseline="0" dirty="0">
                          <a:ln>
                            <a:noFill/>
                          </a:ln>
                          <a:solidFill>
                            <a:srgbClr val="144382"/>
                          </a:solidFill>
                          <a:effectLst/>
                          <a:latin typeface="Arial" pitchFamily="34" charset="0"/>
                          <a:cs typeface="Arial" pitchFamily="34" charset="0"/>
                        </a:rPr>
                        <a:t>cut-off</a:t>
                      </a:r>
                      <a:endParaRPr kumimoji="1" lang="en-AU" altLang="en-US" sz="4400" b="0" i="0" u="none" strike="noStrike" cap="none" normalizeH="0" baseline="0" dirty="0">
                        <a:ln>
                          <a:noFill/>
                        </a:ln>
                        <a:solidFill>
                          <a:srgbClr val="144382"/>
                        </a:solidFill>
                        <a:effectLst/>
                        <a:latin typeface="Arial" pitchFamily="34" charset="0"/>
                        <a:cs typeface="Arial" pitchFamily="34" charset="0"/>
                      </a:endParaRPr>
                    </a:p>
                  </a:txBody>
                  <a:tcPr marT="45651" marB="45651"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lvl1pPr marL="174625" indent="-174625" eaLnBrk="0" hangingPunct="0">
                        <a:spcBef>
                          <a:spcPct val="20000"/>
                        </a:spcBef>
                        <a:buClr>
                          <a:schemeClr val="tx1"/>
                        </a:buClr>
                        <a:buSzPct val="90000"/>
                        <a:defRPr kumimoji="1" sz="2000">
                          <a:solidFill>
                            <a:schemeClr val="tx2"/>
                          </a:solidFill>
                          <a:latin typeface="Arial" pitchFamily="34" charset="0"/>
                          <a:ea typeface="ヒラギノ角ゴ Pro W3" charset="-128"/>
                        </a:defRPr>
                      </a:lvl1pPr>
                      <a:lvl2pPr marL="742950" indent="-285750" eaLnBrk="0" hangingPunct="0">
                        <a:spcBef>
                          <a:spcPct val="20000"/>
                        </a:spcBef>
                        <a:buClr>
                          <a:schemeClr val="tx1"/>
                        </a:buClr>
                        <a:buSzPct val="80000"/>
                        <a:defRPr kumimoji="1">
                          <a:solidFill>
                            <a:schemeClr val="tx2"/>
                          </a:solidFill>
                          <a:latin typeface="Arial" pitchFamily="34" charset="0"/>
                          <a:ea typeface="ヒラギノ角ゴ Pro W3" charset="-128"/>
                        </a:defRPr>
                      </a:lvl2pPr>
                      <a:lvl3pPr marL="1143000" indent="-228600" eaLnBrk="0" hangingPunct="0">
                        <a:spcBef>
                          <a:spcPct val="20000"/>
                        </a:spcBef>
                        <a:buClr>
                          <a:schemeClr val="tx1"/>
                        </a:buClr>
                        <a:buSzPct val="45000"/>
                        <a:buFont typeface="Webdings" pitchFamily="18" charset="2"/>
                        <a:defRPr kumimoji="1" sz="1600">
                          <a:solidFill>
                            <a:schemeClr val="tx2"/>
                          </a:solidFill>
                          <a:latin typeface="Arial" pitchFamily="34" charset="0"/>
                          <a:ea typeface="ＭＳ Ｐゴシック" pitchFamily="34" charset="-128"/>
                        </a:defRPr>
                      </a:lvl3pPr>
                      <a:lvl4pPr marL="1600200" indent="-228600" eaLnBrk="0" hangingPunct="0">
                        <a:spcBef>
                          <a:spcPct val="20000"/>
                        </a:spcBef>
                        <a:buClr>
                          <a:schemeClr val="tx1"/>
                        </a:buClr>
                        <a:defRPr kumimoji="1" sz="1400">
                          <a:solidFill>
                            <a:schemeClr val="tx2"/>
                          </a:solidFill>
                          <a:latin typeface="Arial" pitchFamily="34" charset="0"/>
                          <a:ea typeface="ＭＳ Ｐゴシック" pitchFamily="34" charset="-128"/>
                        </a:defRPr>
                      </a:lvl4pPr>
                      <a:lvl5pPr marL="2057400" indent="-228600" eaLnBrk="0" hangingPunct="0">
                        <a:spcBef>
                          <a:spcPct val="20000"/>
                        </a:spcBef>
                        <a:buClr>
                          <a:schemeClr val="tx1"/>
                        </a:buClr>
                        <a:defRPr kumimoji="1" sz="1200">
                          <a:solidFill>
                            <a:schemeClr val="tx2"/>
                          </a:solidFill>
                          <a:latin typeface="Arial" pitchFamily="34" charset="0"/>
                          <a:ea typeface="ＭＳ Ｐゴシック" pitchFamily="34" charset="-128"/>
                        </a:defRPr>
                      </a:lvl5pPr>
                      <a:lvl6pPr marL="25146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6pPr>
                      <a:lvl7pPr marL="29718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7pPr>
                      <a:lvl8pPr marL="34290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8pPr>
                      <a:lvl9pPr marL="3886200" indent="-228600" eaLnBrk="0" fontAlgn="base" hangingPunct="0">
                        <a:spcBef>
                          <a:spcPct val="20000"/>
                        </a:spcBef>
                        <a:spcAft>
                          <a:spcPct val="0"/>
                        </a:spcAft>
                        <a:buClr>
                          <a:schemeClr val="tx1"/>
                        </a:buClr>
                        <a:defRPr kumimoji="1" sz="1200">
                          <a:solidFill>
                            <a:schemeClr val="tx2"/>
                          </a:solidFill>
                          <a:latin typeface="Arial" pitchFamily="34" charset="0"/>
                          <a:ea typeface="ＭＳ Ｐゴシック" pitchFamily="34" charset="-128"/>
                        </a:defRPr>
                      </a:lvl9p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altLang="en-US" sz="4400" b="0" i="0" u="none" strike="noStrike" cap="none" normalizeH="0" baseline="0" dirty="0">
                          <a:ln>
                            <a:noFill/>
                          </a:ln>
                          <a:solidFill>
                            <a:srgbClr val="144382"/>
                          </a:solidFill>
                          <a:effectLst/>
                          <a:latin typeface="Arial" pitchFamily="34" charset="0"/>
                          <a:cs typeface="Arial" pitchFamily="34" charset="0"/>
                        </a:rPr>
                        <a:t>existence</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altLang="en-US" sz="4400" b="0" i="0" u="none" strike="noStrike" cap="none" normalizeH="0" baseline="0" dirty="0">
                          <a:ln>
                            <a:noFill/>
                          </a:ln>
                          <a:solidFill>
                            <a:srgbClr val="144382"/>
                          </a:solidFill>
                          <a:effectLst/>
                          <a:latin typeface="Arial" pitchFamily="34" charset="0"/>
                          <a:cs typeface="Arial" pitchFamily="34" charset="0"/>
                        </a:rPr>
                        <a:t>accuracy, valuation and allocation</a:t>
                      </a:r>
                    </a:p>
                  </a:txBody>
                  <a:tcPr marT="45651" marB="45651"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9" name="Rectangle 8">
            <a:extLst>
              <a:ext uri="{FF2B5EF4-FFF2-40B4-BE49-F238E27FC236}">
                <a16:creationId xmlns:a16="http://schemas.microsoft.com/office/drawing/2014/main" id="{B842CDBA-9E59-43AE-9AA8-FC82E5E7DF1F}"/>
              </a:ext>
            </a:extLst>
          </p:cNvPr>
          <p:cNvSpPr/>
          <p:nvPr/>
        </p:nvSpPr>
        <p:spPr>
          <a:xfrm>
            <a:off x="2451641" y="3545632"/>
            <a:ext cx="18336314" cy="1938992"/>
          </a:xfrm>
          <a:prstGeom prst="rect">
            <a:avLst/>
          </a:prstGeom>
        </p:spPr>
        <p:txBody>
          <a:bodyPr wrap="square">
            <a:spAutoFit/>
          </a:bodyPr>
          <a:lstStyle/>
          <a:p>
            <a:pPr marL="457200" lvl="1" indent="0">
              <a:buFont typeface="Arial" charset="0"/>
              <a:buNone/>
              <a:defRPr/>
            </a:pPr>
            <a:r>
              <a:rPr lang="en-AU" altLang="en-US" sz="4000" dirty="0"/>
              <a:t>Accounts receivable are significant current assets for many types of entities.</a:t>
            </a:r>
          </a:p>
          <a:p>
            <a:pPr marL="457200" lvl="1" indent="0">
              <a:buFont typeface="Arial" charset="0"/>
              <a:buNone/>
              <a:defRPr/>
            </a:pPr>
            <a:r>
              <a:rPr lang="en-AU" altLang="en-US" sz="4000" dirty="0"/>
              <a:t> </a:t>
            </a:r>
          </a:p>
          <a:p>
            <a:pPr>
              <a:defRPr/>
            </a:pPr>
            <a:r>
              <a:rPr lang="en-AU" altLang="en-US" sz="4000" dirty="0" smtClean="0">
                <a:solidFill>
                  <a:srgbClr val="000000"/>
                </a:solidFill>
              </a:rPr>
              <a:t>    Assertions </a:t>
            </a:r>
            <a:r>
              <a:rPr lang="en-AU" altLang="en-US" sz="4000" dirty="0">
                <a:solidFill>
                  <a:srgbClr val="000000"/>
                </a:solidFill>
              </a:rPr>
              <a:t>of interest:</a:t>
            </a:r>
            <a:endParaRPr lang="en-AU" altLang="en-US" sz="4000" dirty="0"/>
          </a:p>
        </p:txBody>
      </p:sp>
      <p:sp>
        <p:nvSpPr>
          <p:cNvPr id="10" name="Rectangle 9">
            <a:extLst>
              <a:ext uri="{FF2B5EF4-FFF2-40B4-BE49-F238E27FC236}">
                <a16:creationId xmlns:a16="http://schemas.microsoft.com/office/drawing/2014/main" id="{0B03EF19-380C-43DE-8D80-71368D2DEEBA}"/>
              </a:ext>
            </a:extLst>
          </p:cNvPr>
          <p:cNvSpPr/>
          <p:nvPr/>
        </p:nvSpPr>
        <p:spPr>
          <a:xfrm>
            <a:off x="3381169" y="11508914"/>
            <a:ext cx="16465152" cy="707886"/>
          </a:xfrm>
          <a:prstGeom prst="rect">
            <a:avLst/>
          </a:prstGeom>
        </p:spPr>
        <p:txBody>
          <a:bodyPr wrap="square">
            <a:spAutoFit/>
          </a:bodyPr>
          <a:lstStyle/>
          <a:p>
            <a:pPr marL="400050" lvl="2" indent="0">
              <a:buFont typeface="Wingdings" panose="05000000000000000000" pitchFamily="2" charset="2"/>
              <a:buNone/>
              <a:defRPr/>
            </a:pPr>
            <a:r>
              <a:rPr lang="en-AU" altLang="en-US" sz="4000" dirty="0"/>
              <a:t>as these are areas </a:t>
            </a:r>
            <a:r>
              <a:rPr lang="en-US" altLang="en-US" sz="4000" dirty="0"/>
              <a:t>in </a:t>
            </a:r>
            <a:r>
              <a:rPr lang="en-AU" altLang="en-US" sz="4000" dirty="0"/>
              <a:t>which misstatements are most likely to occur.</a:t>
            </a:r>
          </a:p>
        </p:txBody>
      </p:sp>
    </p:spTree>
    <p:extLst>
      <p:ext uri="{BB962C8B-B14F-4D97-AF65-F5344CB8AC3E}">
        <p14:creationId xmlns:p14="http://schemas.microsoft.com/office/powerpoint/2010/main" val="3611651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BFE546-BD8B-4451-81E1-B18CF44583C3}"/>
              </a:ext>
            </a:extLst>
          </p:cNvPr>
          <p:cNvSpPr>
            <a:spLocks noGrp="1"/>
          </p:cNvSpPr>
          <p:nvPr>
            <p:ph idx="1"/>
          </p:nvPr>
        </p:nvSpPr>
        <p:spPr/>
        <p:txBody>
          <a:bodyPr/>
          <a:lstStyle/>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 </a:t>
            </a:r>
            <a:r>
              <a:rPr lang="en-US" altLang="en-US" sz="4600" dirty="0"/>
              <a:t>external (debtors’) </a:t>
            </a:r>
            <a:r>
              <a:rPr lang="en-AU" altLang="en-US" sz="4600" dirty="0"/>
              <a:t>confirmation</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subsequent receipts review</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cut-off</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substantive </a:t>
            </a:r>
            <a:r>
              <a:rPr lang="en-AU" altLang="en-US" sz="4600" dirty="0"/>
              <a:t>analytical procedures</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tests of sales transactions</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review of aged trial balance</a:t>
            </a:r>
          </a:p>
          <a:p>
            <a:pPr>
              <a:spcBef>
                <a:spcPts val="1800"/>
              </a:spcBef>
            </a:pPr>
            <a:endParaRPr lang="en-AU" altLang="en-US" sz="3600" dirty="0"/>
          </a:p>
          <a:p>
            <a:endParaRPr lang="en-AU" dirty="0"/>
          </a:p>
        </p:txBody>
      </p:sp>
      <p:sp>
        <p:nvSpPr>
          <p:cNvPr id="3" name="Slide Number Placeholder 2">
            <a:extLst>
              <a:ext uri="{FF2B5EF4-FFF2-40B4-BE49-F238E27FC236}">
                <a16:creationId xmlns:a16="http://schemas.microsoft.com/office/drawing/2014/main" id="{9291FB58-1C48-4537-80C1-70C54B22D410}"/>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52FBDD6D-9113-43CB-841D-21192418A479}"/>
              </a:ext>
            </a:extLst>
          </p:cNvPr>
          <p:cNvSpPr>
            <a:spLocks noGrp="1"/>
          </p:cNvSpPr>
          <p:nvPr>
            <p:ph type="title"/>
          </p:nvPr>
        </p:nvSpPr>
        <p:spPr>
          <a:xfrm>
            <a:off x="2451641" y="1626066"/>
            <a:ext cx="18336313" cy="1491516"/>
          </a:xfrm>
        </p:spPr>
        <p:txBody>
          <a:bodyPr/>
          <a:lstStyle/>
          <a:p>
            <a:pPr algn="ctr"/>
            <a:r>
              <a:rPr lang="en-AU" altLang="en-US" sz="6600" dirty="0" smtClean="0">
                <a:solidFill>
                  <a:srgbClr val="0070C0"/>
                </a:solidFill>
                <a:cs typeface="+mj-cs"/>
              </a:rPr>
              <a:t>Common substantive procedures</a:t>
            </a:r>
            <a:endParaRPr lang="en-AU" sz="6600" dirty="0">
              <a:solidFill>
                <a:srgbClr val="0070C0"/>
              </a:solidFill>
              <a:cs typeface="+mj-cs"/>
            </a:endParaRPr>
          </a:p>
        </p:txBody>
      </p:sp>
    </p:spTree>
    <p:extLst>
      <p:ext uri="{BB962C8B-B14F-4D97-AF65-F5344CB8AC3E}">
        <p14:creationId xmlns:p14="http://schemas.microsoft.com/office/powerpoint/2010/main" val="3880249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407ECE-65B8-4C7E-8098-1160A03AE45F}"/>
              </a:ext>
            </a:extLst>
          </p:cNvPr>
          <p:cNvSpPr>
            <a:spLocks noGrp="1"/>
          </p:cNvSpPr>
          <p:nvPr>
            <p:ph idx="1"/>
          </p:nvPr>
        </p:nvSpPr>
        <p:spPr>
          <a:xfrm>
            <a:off x="2451642" y="3049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Auditor m</a:t>
            </a:r>
            <a:r>
              <a:rPr lang="en-US" altLang="en-US" sz="4600" dirty="0"/>
              <a:t>ay</a:t>
            </a:r>
            <a:r>
              <a:rPr lang="en-AU" altLang="en-US" sz="4600" dirty="0"/>
              <a:t> obtain confirmation</a:t>
            </a:r>
            <a:r>
              <a:rPr lang="en-US" altLang="en-US" sz="4600" dirty="0"/>
              <a:t> </a:t>
            </a:r>
            <a:r>
              <a:rPr lang="en-AU" altLang="en-US" sz="4600" dirty="0"/>
              <a:t>from debtors </a:t>
            </a:r>
            <a:r>
              <a:rPr lang="en-US" altLang="en-US" sz="4600" dirty="0"/>
              <a:t>using</a:t>
            </a:r>
            <a:r>
              <a:rPr lang="en-AU" altLang="en-US" sz="4600" dirty="0"/>
              <a: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b="1" dirty="0"/>
              <a:t>Positive form </a:t>
            </a:r>
            <a:r>
              <a:rPr lang="en-AU" altLang="en-US" sz="4600" dirty="0"/>
              <a:t>—once debtor has been selected, auditor must obtain evidence and ask debtor to respond whether or not they agree with information as to amount owed in request. There will be follow-up procedures such as second request and checking invoices to shipping documents to prove sale for any non-response.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b="1" dirty="0"/>
              <a:t>Ne</a:t>
            </a:r>
            <a:r>
              <a:rPr lang="en-AU" altLang="en-US" sz="4600" b="1" dirty="0" err="1"/>
              <a:t>gative</a:t>
            </a:r>
            <a:r>
              <a:rPr lang="en-AU" altLang="en-US" sz="4600" b="1" dirty="0"/>
              <a:t> form </a:t>
            </a:r>
            <a:r>
              <a:rPr lang="en-AU" altLang="en-US" sz="4600" dirty="0"/>
              <a:t>—requests debtor to respond when they disagree with amount shown.</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b="1" dirty="0"/>
              <a:t>Alternative procedures </a:t>
            </a:r>
            <a:r>
              <a:rPr lang="en-AU" altLang="en-US" sz="4600" dirty="0"/>
              <a:t>to debtors confirmations include examining evidence of subsequent cash receipts and examining sales and shipping </a:t>
            </a:r>
            <a:r>
              <a:rPr lang="en-US" altLang="en-US" sz="4600" dirty="0"/>
              <a:t>do</a:t>
            </a:r>
            <a:r>
              <a:rPr lang="en-AU" altLang="en-US" sz="4600" dirty="0" err="1"/>
              <a:t>cuments</a:t>
            </a:r>
            <a:r>
              <a:rPr lang="en-US" altLang="en-US" sz="4600" dirty="0"/>
              <a:t>.</a:t>
            </a:r>
            <a:endParaRPr lang="en-AU" altLang="en-US" sz="4600" dirty="0"/>
          </a:p>
          <a:p>
            <a:endParaRPr lang="en-AU" dirty="0"/>
          </a:p>
        </p:txBody>
      </p:sp>
      <p:sp>
        <p:nvSpPr>
          <p:cNvPr id="3" name="Slide Number Placeholder 2">
            <a:extLst>
              <a:ext uri="{FF2B5EF4-FFF2-40B4-BE49-F238E27FC236}">
                <a16:creationId xmlns:a16="http://schemas.microsoft.com/office/drawing/2014/main" id="{8BC2611C-D32B-4924-95A9-8DFD104842B9}"/>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9DCB65BE-0E6A-4F93-ADF8-FE3088EB35B9}"/>
              </a:ext>
            </a:extLst>
          </p:cNvPr>
          <p:cNvSpPr>
            <a:spLocks noGrp="1"/>
          </p:cNvSpPr>
          <p:nvPr>
            <p:ph type="title"/>
          </p:nvPr>
        </p:nvSpPr>
        <p:spPr>
          <a:xfrm>
            <a:off x="2254896" y="1313384"/>
            <a:ext cx="18336313" cy="1491516"/>
          </a:xfrm>
        </p:spPr>
        <p:txBody>
          <a:bodyPr/>
          <a:lstStyle/>
          <a:p>
            <a:pPr algn="ctr"/>
            <a:r>
              <a:rPr lang="en-AU" altLang="en-US" sz="6600" dirty="0" smtClean="0">
                <a:solidFill>
                  <a:srgbClr val="0070C0"/>
                </a:solidFill>
                <a:cs typeface="+mj-cs"/>
              </a:rPr>
              <a:t>External confirmation procedures</a:t>
            </a:r>
            <a:endParaRPr lang="en-AU" sz="6600" dirty="0">
              <a:solidFill>
                <a:srgbClr val="0070C0"/>
              </a:solidFill>
              <a:cs typeface="+mj-cs"/>
            </a:endParaRPr>
          </a:p>
        </p:txBody>
      </p:sp>
    </p:spTree>
    <p:extLst>
      <p:ext uri="{BB962C8B-B14F-4D97-AF65-F5344CB8AC3E}">
        <p14:creationId xmlns:p14="http://schemas.microsoft.com/office/powerpoint/2010/main" val="2970560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DBC03C7-A8CA-473C-8F46-623215F8F3E1}"/>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13C83768-49E6-4C39-9738-64EB527EBD5C}"/>
              </a:ext>
            </a:extLst>
          </p:cNvPr>
          <p:cNvSpPr>
            <a:spLocks noGrp="1"/>
          </p:cNvSpPr>
          <p:nvPr>
            <p:ph type="title"/>
          </p:nvPr>
        </p:nvSpPr>
        <p:spPr>
          <a:xfrm>
            <a:off x="2424307" y="1457400"/>
            <a:ext cx="18336313" cy="1491516"/>
          </a:xfrm>
        </p:spPr>
        <p:txBody>
          <a:bodyPr/>
          <a:lstStyle/>
          <a:p>
            <a:pPr algn="ctr"/>
            <a:r>
              <a:rPr lang="en-AU" altLang="en-US" sz="6600" dirty="0">
                <a:solidFill>
                  <a:srgbClr val="0070C0"/>
                </a:solidFill>
                <a:cs typeface="+mj-cs"/>
              </a:rPr>
              <a:t>Confirmation procedure versus subsequent cash receipts testing</a:t>
            </a:r>
            <a:endParaRPr lang="en-AU" sz="6600" dirty="0">
              <a:solidFill>
                <a:srgbClr val="0070C0"/>
              </a:solidFill>
              <a:cs typeface="+mj-cs"/>
            </a:endParaRPr>
          </a:p>
        </p:txBody>
      </p:sp>
      <p:graphicFrame>
        <p:nvGraphicFramePr>
          <p:cNvPr id="5" name="Group 19">
            <a:extLst>
              <a:ext uri="{FF2B5EF4-FFF2-40B4-BE49-F238E27FC236}">
                <a16:creationId xmlns:a16="http://schemas.microsoft.com/office/drawing/2014/main" id="{A262E89A-D2C0-4666-AE42-853E740E2291}"/>
              </a:ext>
            </a:extLst>
          </p:cNvPr>
          <p:cNvGraphicFramePr>
            <a:graphicFrameLocks noGrp="1"/>
          </p:cNvGraphicFramePr>
          <p:nvPr>
            <p:ph idx="1"/>
            <p:extLst>
              <p:ext uri="{D42A27DB-BD31-4B8C-83A1-F6EECF244321}">
                <p14:modId xmlns:p14="http://schemas.microsoft.com/office/powerpoint/2010/main" val="868953688"/>
              </p:ext>
            </p:extLst>
          </p:nvPr>
        </p:nvGraphicFramePr>
        <p:xfrm>
          <a:off x="4090129" y="3905734"/>
          <a:ext cx="15004667" cy="3888432"/>
        </p:xfrm>
        <a:graphic>
          <a:graphicData uri="http://schemas.openxmlformats.org/drawingml/2006/table">
            <a:tbl>
              <a:tblPr/>
              <a:tblGrid>
                <a:gridCol w="7114887">
                  <a:extLst>
                    <a:ext uri="{9D8B030D-6E8A-4147-A177-3AD203B41FA5}">
                      <a16:colId xmlns:a16="http://schemas.microsoft.com/office/drawing/2014/main" val="20000"/>
                    </a:ext>
                  </a:extLst>
                </a:gridCol>
                <a:gridCol w="7889780">
                  <a:extLst>
                    <a:ext uri="{9D8B030D-6E8A-4147-A177-3AD203B41FA5}">
                      <a16:colId xmlns:a16="http://schemas.microsoft.com/office/drawing/2014/main" val="20001"/>
                    </a:ext>
                  </a:extLst>
                </a:gridCol>
              </a:tblGrid>
              <a:tr h="1603326">
                <a:tc>
                  <a:txBody>
                    <a:body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sz="4200" b="1" i="0" u="none" strike="noStrike" cap="none" normalizeH="0" baseline="0" dirty="0">
                          <a:ln>
                            <a:noFill/>
                          </a:ln>
                          <a:solidFill>
                            <a:srgbClr val="144382"/>
                          </a:solidFill>
                          <a:effectLst/>
                          <a:latin typeface="Arial" pitchFamily="34" charset="0"/>
                          <a:cs typeface="Arial" pitchFamily="34" charset="0"/>
                        </a:rPr>
                        <a:t>Confirmation</a:t>
                      </a:r>
                    </a:p>
                  </a:txBody>
                  <a:tcPr marL="94718" marR="94718" marT="45736" marB="45736"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sz="4200" b="1" i="0" u="none" strike="noStrike" cap="none" normalizeH="0" baseline="0" dirty="0">
                          <a:ln>
                            <a:noFill/>
                          </a:ln>
                          <a:solidFill>
                            <a:srgbClr val="144382"/>
                          </a:solidFill>
                          <a:effectLst/>
                          <a:latin typeface="Arial" pitchFamily="34" charset="0"/>
                          <a:cs typeface="Arial" pitchFamily="34" charset="0"/>
                        </a:rPr>
                        <a:t>Subsequent cash receipts testing</a:t>
                      </a:r>
                    </a:p>
                  </a:txBody>
                  <a:tcPr marL="94718" marR="94718" marT="45736" marB="45736"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5106">
                <a:tc>
                  <a:txBody>
                    <a:body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200" b="0" i="0" u="none" strike="noStrike" cap="none" normalizeH="0" baseline="0" dirty="0">
                          <a:ln>
                            <a:noFill/>
                          </a:ln>
                          <a:solidFill>
                            <a:srgbClr val="144382"/>
                          </a:solidFill>
                          <a:effectLst/>
                          <a:latin typeface="Arial" pitchFamily="34" charset="0"/>
                          <a:cs typeface="Arial" pitchFamily="34" charset="0"/>
                        </a:rPr>
                        <a:t>existence         	YES</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200" b="0" i="0" u="none" strike="noStrike" cap="none" normalizeH="0" baseline="0" dirty="0">
                          <a:ln>
                            <a:noFill/>
                          </a:ln>
                          <a:solidFill>
                            <a:srgbClr val="144382"/>
                          </a:solidFill>
                          <a:effectLst/>
                          <a:latin typeface="Arial" pitchFamily="34" charset="0"/>
                          <a:cs typeface="Arial" pitchFamily="34" charset="0"/>
                        </a:rPr>
                        <a:t>accuracy, valuation and </a:t>
                      </a:r>
                    </a:p>
                    <a:p>
                      <a:pPr marL="174625" marR="0" lvl="0" indent="-174625" algn="l" defTabSz="914400" rtl="0" eaLnBrk="0" fontAlgn="base" latinLnBrk="0" hangingPunct="0">
                        <a:lnSpc>
                          <a:spcPct val="100000"/>
                        </a:lnSpc>
                        <a:spcBef>
                          <a:spcPct val="0"/>
                        </a:spcBef>
                        <a:spcAft>
                          <a:spcPct val="0"/>
                        </a:spcAft>
                        <a:buClr>
                          <a:srgbClr val="003399"/>
                        </a:buClr>
                        <a:buSzTx/>
                        <a:buFontTx/>
                        <a:buNone/>
                        <a:tabLst/>
                      </a:pPr>
                      <a:r>
                        <a:rPr kumimoji="1" lang="en-AU" sz="4200" b="0" i="0" u="none" strike="noStrike" cap="none" normalizeH="0" baseline="0" dirty="0">
                          <a:ln>
                            <a:noFill/>
                          </a:ln>
                          <a:solidFill>
                            <a:srgbClr val="144382"/>
                          </a:solidFill>
                          <a:effectLst/>
                          <a:latin typeface="Arial" pitchFamily="34" charset="0"/>
                          <a:cs typeface="Arial" pitchFamily="34" charset="0"/>
                        </a:rPr>
                        <a:t>	allocation                      NO</a:t>
                      </a:r>
                    </a:p>
                  </a:txBody>
                  <a:tcPr marL="94718" marR="94718" marT="45736" marB="45736"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200" b="0" i="0" u="none" strike="noStrike" cap="none" normalizeH="0" baseline="0" dirty="0">
                          <a:ln>
                            <a:noFill/>
                          </a:ln>
                          <a:solidFill>
                            <a:srgbClr val="144382"/>
                          </a:solidFill>
                          <a:effectLst/>
                          <a:latin typeface="Arial" pitchFamily="34" charset="0"/>
                          <a:cs typeface="Arial" pitchFamily="34" charset="0"/>
                        </a:rPr>
                        <a:t>existence              	YES</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200" b="0" i="0" u="none" strike="noStrike" cap="none" normalizeH="0" baseline="0" dirty="0">
                          <a:ln>
                            <a:noFill/>
                          </a:ln>
                          <a:solidFill>
                            <a:srgbClr val="144382"/>
                          </a:solidFill>
                          <a:effectLst/>
                          <a:latin typeface="Arial" pitchFamily="34" charset="0"/>
                          <a:cs typeface="Arial" pitchFamily="34" charset="0"/>
                        </a:rPr>
                        <a:t>accuracy, valuation  and      	</a:t>
                      </a:r>
                    </a:p>
                    <a:p>
                      <a:pPr marL="174625" marR="0" lvl="0" indent="-174625" algn="l" defTabSz="914400" rtl="0" eaLnBrk="0" fontAlgn="base" latinLnBrk="0" hangingPunct="0">
                        <a:lnSpc>
                          <a:spcPct val="100000"/>
                        </a:lnSpc>
                        <a:spcBef>
                          <a:spcPct val="0"/>
                        </a:spcBef>
                        <a:spcAft>
                          <a:spcPct val="0"/>
                        </a:spcAft>
                        <a:buClr>
                          <a:srgbClr val="003399"/>
                        </a:buClr>
                        <a:buSzTx/>
                        <a:buFontTx/>
                        <a:buNone/>
                        <a:tabLst/>
                      </a:pPr>
                      <a:r>
                        <a:rPr kumimoji="1" lang="en-AU" sz="4200" b="0" i="0" u="none" strike="noStrike" cap="none" normalizeH="0" baseline="0" dirty="0">
                          <a:ln>
                            <a:noFill/>
                          </a:ln>
                          <a:solidFill>
                            <a:srgbClr val="144382"/>
                          </a:solidFill>
                          <a:effectLst/>
                          <a:latin typeface="Arial" pitchFamily="34" charset="0"/>
                          <a:cs typeface="Arial" pitchFamily="34" charset="0"/>
                        </a:rPr>
                        <a:t>	allocation                     YES*</a:t>
                      </a:r>
                    </a:p>
                  </a:txBody>
                  <a:tcPr marL="94718" marR="94718" marT="45736" marB="45736"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Rectangle 5">
            <a:extLst>
              <a:ext uri="{FF2B5EF4-FFF2-40B4-BE49-F238E27FC236}">
                <a16:creationId xmlns:a16="http://schemas.microsoft.com/office/drawing/2014/main" id="{D89B3A83-D0C5-4EF6-B727-2B8DB4142AF8}"/>
              </a:ext>
            </a:extLst>
          </p:cNvPr>
          <p:cNvSpPr/>
          <p:nvPr/>
        </p:nvSpPr>
        <p:spPr>
          <a:xfrm>
            <a:off x="2424307" y="8467175"/>
            <a:ext cx="19613179" cy="1323439"/>
          </a:xfrm>
          <a:prstGeom prst="rect">
            <a:avLst/>
          </a:prstGeom>
        </p:spPr>
        <p:txBody>
          <a:bodyPr wrap="square">
            <a:spAutoFit/>
          </a:bodyPr>
          <a:lstStyle/>
          <a:p>
            <a:r>
              <a:rPr lang="en-AU" altLang="en-US" sz="4000" dirty="0"/>
              <a:t>Subsequent cash receipts testing is commonly viewed as a superior form of evidence compared with confirmation procedures because it achieves both key assertions.</a:t>
            </a:r>
          </a:p>
        </p:txBody>
      </p:sp>
      <p:sp>
        <p:nvSpPr>
          <p:cNvPr id="7" name="Text Box 15">
            <a:extLst>
              <a:ext uri="{FF2B5EF4-FFF2-40B4-BE49-F238E27FC236}">
                <a16:creationId xmlns:a16="http://schemas.microsoft.com/office/drawing/2014/main" id="{DC25F4C7-0F77-4876-BD3D-0E0920549DC6}"/>
              </a:ext>
            </a:extLst>
          </p:cNvPr>
          <p:cNvSpPr txBox="1">
            <a:spLocks noChangeArrowheads="1"/>
          </p:cNvSpPr>
          <p:nvPr/>
        </p:nvSpPr>
        <p:spPr bwMode="auto">
          <a:xfrm>
            <a:off x="2424307" y="10242376"/>
            <a:ext cx="1922613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1"/>
              </a:buClr>
              <a:buChar char="•"/>
              <a:defRPr kumimoji="1" sz="3200">
                <a:solidFill>
                  <a:srgbClr val="002060"/>
                </a:solidFill>
                <a:latin typeface="Arial" charset="0"/>
                <a:ea typeface="ヒラギノ角ゴ Pro W3" charset="-128"/>
              </a:defRPr>
            </a:lvl1pPr>
            <a:lvl2pPr marL="742950" indent="-285750" eaLnBrk="0" hangingPunct="0">
              <a:spcBef>
                <a:spcPct val="20000"/>
              </a:spcBef>
              <a:buClr>
                <a:schemeClr val="tx1"/>
              </a:buClr>
              <a:buFont typeface="Arial" charset="0"/>
              <a:buChar char="–"/>
              <a:defRPr kumimoji="1" sz="2800">
                <a:solidFill>
                  <a:srgbClr val="002060"/>
                </a:solidFill>
                <a:latin typeface="Arial" charset="0"/>
                <a:ea typeface="ヒラギノ角ゴ Pro W3" charset="-128"/>
              </a:defRPr>
            </a:lvl2pPr>
            <a:lvl3pPr marL="1143000" indent="-228600" eaLnBrk="0" hangingPunct="0">
              <a:spcBef>
                <a:spcPct val="20000"/>
              </a:spcBef>
              <a:buClr>
                <a:schemeClr val="tx1"/>
              </a:buClr>
              <a:buFont typeface="Wingdings" pitchFamily="2" charset="2"/>
              <a:buChar char="§"/>
              <a:defRPr kumimoji="1" sz="2400">
                <a:solidFill>
                  <a:srgbClr val="002060"/>
                </a:solidFill>
                <a:latin typeface="Arial" charset="0"/>
                <a:ea typeface="ＭＳ Ｐゴシック" pitchFamily="34" charset="-128"/>
              </a:defRPr>
            </a:lvl3pPr>
            <a:lvl4pPr marL="1600200" indent="-228600" eaLnBrk="0" hangingPunct="0">
              <a:spcBef>
                <a:spcPct val="20000"/>
              </a:spcBef>
              <a:buClr>
                <a:schemeClr val="tx1"/>
              </a:buClr>
              <a:buChar char="•"/>
              <a:defRPr kumimoji="1" sz="2000">
                <a:solidFill>
                  <a:srgbClr val="002060"/>
                </a:solidFill>
                <a:latin typeface="Arial" charset="0"/>
                <a:ea typeface="ＭＳ Ｐゴシック" pitchFamily="34" charset="-128"/>
              </a:defRPr>
            </a:lvl4pPr>
            <a:lvl5pPr marL="2057400" indent="-228600" eaLnBrk="0" hangingPunct="0">
              <a:spcBef>
                <a:spcPct val="20000"/>
              </a:spcBef>
              <a:buClr>
                <a:schemeClr val="tx1"/>
              </a:buClr>
              <a:buFont typeface="Arial" charset="0"/>
              <a:buChar char="»"/>
              <a:defRPr kumimoji="1" sz="2000">
                <a:solidFill>
                  <a:srgbClr val="002060"/>
                </a:solidFill>
                <a:latin typeface="Arial" charset="0"/>
                <a:ea typeface="ＭＳ Ｐゴシック" pitchFamily="34" charset="-128"/>
              </a:defRPr>
            </a:lvl5pPr>
            <a:lvl6pPr marL="2514600" indent="-228600" eaLnBrk="0" fontAlgn="base" hangingPunct="0">
              <a:spcBef>
                <a:spcPct val="20000"/>
              </a:spcBef>
              <a:spcAft>
                <a:spcPct val="0"/>
              </a:spcAft>
              <a:buClr>
                <a:schemeClr val="tx1"/>
              </a:buClr>
              <a:buFont typeface="Arial" charset="0"/>
              <a:buChar char="»"/>
              <a:defRPr kumimoji="1" sz="2000">
                <a:solidFill>
                  <a:srgbClr val="002060"/>
                </a:solidFill>
                <a:latin typeface="Arial" charset="0"/>
                <a:ea typeface="ＭＳ Ｐゴシック" pitchFamily="34" charset="-128"/>
              </a:defRPr>
            </a:lvl6pPr>
            <a:lvl7pPr marL="2971800" indent="-228600" eaLnBrk="0" fontAlgn="base" hangingPunct="0">
              <a:spcBef>
                <a:spcPct val="20000"/>
              </a:spcBef>
              <a:spcAft>
                <a:spcPct val="0"/>
              </a:spcAft>
              <a:buClr>
                <a:schemeClr val="tx1"/>
              </a:buClr>
              <a:buFont typeface="Arial" charset="0"/>
              <a:buChar char="»"/>
              <a:defRPr kumimoji="1" sz="2000">
                <a:solidFill>
                  <a:srgbClr val="002060"/>
                </a:solidFill>
                <a:latin typeface="Arial" charset="0"/>
                <a:ea typeface="ＭＳ Ｐゴシック" pitchFamily="34" charset="-128"/>
              </a:defRPr>
            </a:lvl7pPr>
            <a:lvl8pPr marL="3429000" indent="-228600" eaLnBrk="0" fontAlgn="base" hangingPunct="0">
              <a:spcBef>
                <a:spcPct val="20000"/>
              </a:spcBef>
              <a:spcAft>
                <a:spcPct val="0"/>
              </a:spcAft>
              <a:buClr>
                <a:schemeClr val="tx1"/>
              </a:buClr>
              <a:buFont typeface="Arial" charset="0"/>
              <a:buChar char="»"/>
              <a:defRPr kumimoji="1" sz="2000">
                <a:solidFill>
                  <a:srgbClr val="002060"/>
                </a:solidFill>
                <a:latin typeface="Arial" charset="0"/>
                <a:ea typeface="ＭＳ Ｐゴシック" pitchFamily="34" charset="-128"/>
              </a:defRPr>
            </a:lvl8pPr>
            <a:lvl9pPr marL="3886200" indent="-228600" eaLnBrk="0" fontAlgn="base" hangingPunct="0">
              <a:spcBef>
                <a:spcPct val="20000"/>
              </a:spcBef>
              <a:spcAft>
                <a:spcPct val="0"/>
              </a:spcAft>
              <a:buClr>
                <a:schemeClr val="tx1"/>
              </a:buClr>
              <a:buFont typeface="Arial" charset="0"/>
              <a:buChar char="»"/>
              <a:defRPr kumimoji="1" sz="2000">
                <a:solidFill>
                  <a:srgbClr val="002060"/>
                </a:solidFill>
                <a:latin typeface="Arial" charset="0"/>
                <a:ea typeface="ＭＳ Ｐゴシック" pitchFamily="34" charset="-128"/>
              </a:defRPr>
            </a:lvl9pPr>
          </a:lstStyle>
          <a:p>
            <a:pPr>
              <a:spcBef>
                <a:spcPct val="0"/>
              </a:spcBef>
              <a:buClrTx/>
              <a:buFontTx/>
              <a:buNone/>
              <a:defRPr/>
            </a:pPr>
            <a:r>
              <a:rPr lang="en-AU" altLang="en-US" sz="4000" dirty="0">
                <a:latin typeface="+mn-lt"/>
                <a:cs typeface="ヒラギノ角ゴ Pro W3" charset="-128"/>
              </a:rPr>
              <a:t>Confirmation still requires further tests of likelihood of payment (doubtful debts provision), which is part of accuracy, valuation and allocation. </a:t>
            </a:r>
            <a:r>
              <a:rPr lang="en-US" altLang="en-US" sz="4000" dirty="0">
                <a:latin typeface="+mn-lt"/>
                <a:cs typeface="ヒラギノ角ゴ Pro W3" charset="-128"/>
              </a:rPr>
              <a:t>(* for those identified as subsequently paying.)</a:t>
            </a:r>
            <a:endParaRPr lang="en-AU" altLang="en-US" sz="4000" dirty="0">
              <a:latin typeface="+mn-lt"/>
              <a:cs typeface="ヒラギノ角ゴ Pro W3" charset="-128"/>
            </a:endParaRPr>
          </a:p>
        </p:txBody>
      </p:sp>
    </p:spTree>
    <p:extLst>
      <p:ext uri="{BB962C8B-B14F-4D97-AF65-F5344CB8AC3E}">
        <p14:creationId xmlns:p14="http://schemas.microsoft.com/office/powerpoint/2010/main" val="1922452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BB2B4D-8F6B-4A4B-884A-ED4247BDAAB0}"/>
              </a:ext>
            </a:extLst>
          </p:cNvPr>
          <p:cNvSpPr>
            <a:spLocks noGrp="1"/>
          </p:cNvSpPr>
          <p:nvPr>
            <p:ph type="body" sz="quarter" idx="15"/>
          </p:nvPr>
        </p:nvSpPr>
        <p:spPr/>
        <p:txBody>
          <a:bodyPr/>
          <a:lstStyle/>
          <a:p>
            <a:r>
              <a:rPr lang="en-AU" altLang="en-US" sz="9600" dirty="0"/>
              <a:t>LO </a:t>
            </a:r>
            <a:r>
              <a:rPr lang="en-AU" altLang="en-US" sz="9600" dirty="0" smtClean="0"/>
              <a:t>8.5</a:t>
            </a:r>
            <a:endParaRPr lang="en-AU" altLang="en-US" sz="9600" dirty="0"/>
          </a:p>
          <a:p>
            <a:r>
              <a:rPr lang="en-AU" altLang="en-US" sz="9600" dirty="0"/>
              <a:t> </a:t>
            </a:r>
            <a:r>
              <a:rPr lang="en-AU" altLang="en-US" sz="9600" dirty="0" smtClean="0"/>
              <a:t>             </a:t>
            </a:r>
            <a:r>
              <a:rPr lang="en-AU" altLang="en-US" sz="9600" dirty="0"/>
              <a:t>Purchases and </a:t>
            </a:r>
            <a:r>
              <a:rPr lang="en-AU" altLang="en-US" sz="9600" dirty="0" smtClean="0"/>
              <a:t>Inventory</a:t>
            </a:r>
            <a:endParaRPr lang="en-AU" dirty="0"/>
          </a:p>
        </p:txBody>
      </p:sp>
    </p:spTree>
    <p:extLst>
      <p:ext uri="{BB962C8B-B14F-4D97-AF65-F5344CB8AC3E}">
        <p14:creationId xmlns:p14="http://schemas.microsoft.com/office/powerpoint/2010/main" val="977755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9C5EB7-F759-4591-94D9-2D3410A10D80}"/>
              </a:ext>
            </a:extLst>
          </p:cNvPr>
          <p:cNvSpPr>
            <a:spLocks noGrp="1"/>
          </p:cNvSpPr>
          <p:nvPr>
            <p:ph idx="1"/>
          </p:nvPr>
        </p:nvSpPr>
        <p:spPr>
          <a:xfrm>
            <a:off x="2124300" y="3761656"/>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Inventory consists of goods to be sold or used in the production of saleable goods.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Major transactions involving inventory: increase to inventory when goods purchased and decrease to inventory when goods sold.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Inventory generally receives considerable audit attention because it:</a:t>
            </a:r>
          </a:p>
          <a:p>
            <a:pPr marL="3595500" lvl="8" indent="-571500"/>
            <a:r>
              <a:rPr lang="en-US" altLang="en-US" sz="4200" dirty="0"/>
              <a:t>is </a:t>
            </a:r>
            <a:r>
              <a:rPr lang="en-AU" altLang="en-US" sz="4200" dirty="0"/>
              <a:t>significant in the determination of income</a:t>
            </a:r>
          </a:p>
          <a:p>
            <a:pPr marL="3595500" lvl="8" indent="-571500"/>
            <a:r>
              <a:rPr lang="en-US" altLang="en-US" sz="4200" dirty="0"/>
              <a:t>involves a </a:t>
            </a:r>
            <a:r>
              <a:rPr lang="en-AU" altLang="en-US" sz="4200" dirty="0"/>
              <a:t>high volume of activity</a:t>
            </a:r>
          </a:p>
          <a:p>
            <a:pPr marL="3595500" lvl="8" indent="-571500"/>
            <a:r>
              <a:rPr lang="en-US" altLang="en-US" sz="4200" dirty="0"/>
              <a:t>involves </a:t>
            </a:r>
            <a:r>
              <a:rPr lang="en-AU" altLang="en-US" sz="4200" dirty="0"/>
              <a:t>accounting complexities</a:t>
            </a:r>
          </a:p>
          <a:p>
            <a:pPr marL="3595500" lvl="8" indent="-571500"/>
            <a:r>
              <a:rPr lang="en-AU" altLang="en-US" sz="4200" dirty="0"/>
              <a:t>Is susceptible to manipulation</a:t>
            </a:r>
          </a:p>
          <a:p>
            <a:pPr lvl="6"/>
            <a:endParaRPr lang="en-AU" dirty="0"/>
          </a:p>
        </p:txBody>
      </p:sp>
      <p:sp>
        <p:nvSpPr>
          <p:cNvPr id="3" name="Slide Number Placeholder 2">
            <a:extLst>
              <a:ext uri="{FF2B5EF4-FFF2-40B4-BE49-F238E27FC236}">
                <a16:creationId xmlns:a16="http://schemas.microsoft.com/office/drawing/2014/main" id="{D1D6C316-E719-4EBB-BF27-E0FD0CC3CC33}"/>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858EF932-C77D-46CA-8933-EB7A3A8D625E}"/>
              </a:ext>
            </a:extLst>
          </p:cNvPr>
          <p:cNvSpPr>
            <a:spLocks noGrp="1"/>
          </p:cNvSpPr>
          <p:nvPr>
            <p:ph type="title"/>
          </p:nvPr>
        </p:nvSpPr>
        <p:spPr>
          <a:xfrm>
            <a:off x="2110880" y="1745432"/>
            <a:ext cx="18336313" cy="1491516"/>
          </a:xfrm>
        </p:spPr>
        <p:txBody>
          <a:bodyPr/>
          <a:lstStyle/>
          <a:p>
            <a:pPr algn="ctr"/>
            <a:r>
              <a:rPr lang="en-AU" altLang="en-US" dirty="0"/>
              <a:t> </a:t>
            </a:r>
            <a:r>
              <a:rPr lang="en-AU" altLang="en-US" sz="6600" dirty="0">
                <a:solidFill>
                  <a:srgbClr val="0070C0"/>
                </a:solidFill>
                <a:cs typeface="+mj-cs"/>
              </a:rPr>
              <a:t>Purchases and inventory</a:t>
            </a:r>
            <a:endParaRPr lang="en-AU" sz="6600" dirty="0">
              <a:solidFill>
                <a:srgbClr val="0070C0"/>
              </a:solidFill>
              <a:cs typeface="+mj-cs"/>
            </a:endParaRPr>
          </a:p>
        </p:txBody>
      </p:sp>
    </p:spTree>
    <p:extLst>
      <p:ext uri="{BB962C8B-B14F-4D97-AF65-F5344CB8AC3E}">
        <p14:creationId xmlns:p14="http://schemas.microsoft.com/office/powerpoint/2010/main" val="3879894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7D1606-3E35-4E26-829C-A35353FD5B8F}"/>
              </a:ext>
            </a:extLst>
          </p:cNvPr>
          <p:cNvSpPr>
            <a:spLocks noGrp="1"/>
          </p:cNvSpPr>
          <p:nvPr>
            <p:ph idx="1"/>
          </p:nvPr>
        </p:nvSpPr>
        <p:spPr>
          <a:xfrm>
            <a:off x="1678832" y="3049190"/>
            <a:ext cx="20557354"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Nature and frequency of reconciliations: bank (monthly) versus inventory (yearly).</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Differences in importance of accounting principles.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Materiality and method of allocation:</a:t>
            </a:r>
          </a:p>
          <a:p>
            <a:pPr marL="2299500" lvl="5" indent="-571500">
              <a:lnSpc>
                <a:spcPct val="100000"/>
              </a:lnSpc>
              <a:spcBef>
                <a:spcPts val="1800"/>
              </a:spcBef>
              <a:spcAft>
                <a:spcPts val="1800"/>
              </a:spcAft>
            </a:pPr>
            <a:r>
              <a:rPr lang="en-AU" altLang="en-US" sz="4200" b="1" dirty="0"/>
              <a:t>For sales cycle</a:t>
            </a:r>
            <a:r>
              <a:rPr lang="en-AU" altLang="en-US" sz="4200" dirty="0"/>
              <a:t>, audit problems tend to be related to high volume clerical processing rather than complex accounting principles.</a:t>
            </a:r>
          </a:p>
          <a:p>
            <a:pPr marL="2299500" lvl="5" indent="-571500">
              <a:lnSpc>
                <a:spcPct val="100000"/>
              </a:lnSpc>
              <a:spcBef>
                <a:spcPts val="1800"/>
              </a:spcBef>
              <a:spcAft>
                <a:spcPts val="1800"/>
              </a:spcAft>
            </a:pPr>
            <a:r>
              <a:rPr lang="en-US" altLang="en-US" sz="4200" b="1" dirty="0"/>
              <a:t>For inventory cycle</a:t>
            </a:r>
            <a:r>
              <a:rPr lang="en-US" altLang="en-US" sz="4200" dirty="0"/>
              <a:t>, audit problems arise from both high volume processes and complex accounting principles: </a:t>
            </a:r>
          </a:p>
          <a:p>
            <a:pPr lvl="8">
              <a:lnSpc>
                <a:spcPct val="100000"/>
              </a:lnSpc>
              <a:spcBef>
                <a:spcPts val="1800"/>
              </a:spcBef>
              <a:spcAft>
                <a:spcPts val="1800"/>
              </a:spcAft>
            </a:pPr>
            <a:r>
              <a:rPr lang="en-US" altLang="en-US" sz="4200" dirty="0">
                <a:ea typeface="ＭＳ Ｐゴシック" panose="020B0600070205080204" pitchFamily="34" charset="-128"/>
              </a:rPr>
              <a:t>assignment of costs to inventory by inventory flow assumptions</a:t>
            </a:r>
          </a:p>
          <a:p>
            <a:pPr lvl="8">
              <a:lnSpc>
                <a:spcPct val="100000"/>
              </a:lnSpc>
              <a:spcBef>
                <a:spcPts val="1800"/>
              </a:spcBef>
              <a:spcAft>
                <a:spcPts val="1800"/>
              </a:spcAft>
            </a:pPr>
            <a:r>
              <a:rPr lang="en-US" altLang="en-US" sz="4200" dirty="0">
                <a:ea typeface="ＭＳ Ｐゴシック" panose="020B0600070205080204" pitchFamily="34" charset="-128"/>
              </a:rPr>
              <a:t>identification of obsolete or slow-moving items</a:t>
            </a:r>
          </a:p>
          <a:p>
            <a:pPr lvl="8">
              <a:lnSpc>
                <a:spcPct val="100000"/>
              </a:lnSpc>
              <a:spcBef>
                <a:spcPts val="1800"/>
              </a:spcBef>
              <a:spcAft>
                <a:spcPts val="1800"/>
              </a:spcAft>
            </a:pPr>
            <a:r>
              <a:rPr lang="en-US" altLang="en-US" sz="4200" dirty="0">
                <a:ea typeface="ＭＳ Ｐゴシック" panose="020B0600070205080204" pitchFamily="34" charset="-128"/>
              </a:rPr>
              <a:t>lower of cost or net </a:t>
            </a:r>
            <a:r>
              <a:rPr lang="en-US" altLang="en-US" sz="4200" dirty="0" err="1">
                <a:ea typeface="ＭＳ Ｐゴシック" panose="020B0600070205080204" pitchFamily="34" charset="-128"/>
              </a:rPr>
              <a:t>realisable</a:t>
            </a:r>
            <a:r>
              <a:rPr lang="en-US" altLang="en-US" sz="4200" dirty="0">
                <a:ea typeface="ＭＳ Ｐゴシック" panose="020B0600070205080204" pitchFamily="34" charset="-128"/>
              </a:rPr>
              <a:t> value.</a:t>
            </a:r>
          </a:p>
          <a:p>
            <a:pPr>
              <a:lnSpc>
                <a:spcPct val="100000"/>
              </a:lnSpc>
              <a:spcBef>
                <a:spcPts val="1800"/>
              </a:spcBef>
              <a:spcAft>
                <a:spcPts val="1800"/>
              </a:spcAft>
            </a:pPr>
            <a:endParaRPr lang="en-AU" dirty="0"/>
          </a:p>
        </p:txBody>
      </p:sp>
      <p:sp>
        <p:nvSpPr>
          <p:cNvPr id="3" name="Slide Number Placeholder 2">
            <a:extLst>
              <a:ext uri="{FF2B5EF4-FFF2-40B4-BE49-F238E27FC236}">
                <a16:creationId xmlns:a16="http://schemas.microsoft.com/office/drawing/2014/main" id="{56252837-9418-4166-AC28-CD6137000340}"/>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7A3228AD-A83D-49A3-B157-C6B6E64F9DDE}"/>
              </a:ext>
            </a:extLst>
          </p:cNvPr>
          <p:cNvSpPr>
            <a:spLocks noGrp="1"/>
          </p:cNvSpPr>
          <p:nvPr>
            <p:ph type="title"/>
          </p:nvPr>
        </p:nvSpPr>
        <p:spPr>
          <a:xfrm>
            <a:off x="382688" y="855658"/>
            <a:ext cx="21098344" cy="1491516"/>
          </a:xfrm>
        </p:spPr>
        <p:txBody>
          <a:bodyPr/>
          <a:lstStyle/>
          <a:p>
            <a:pPr algn="ctr"/>
            <a:r>
              <a:rPr lang="en-AU" altLang="en-US" sz="6600" dirty="0">
                <a:solidFill>
                  <a:srgbClr val="0070C0"/>
                </a:solidFill>
                <a:cs typeface="+mj-cs"/>
              </a:rPr>
              <a:t>Differences from the sales and expenditures cycles</a:t>
            </a:r>
            <a:endParaRPr lang="en-AU" sz="6600" dirty="0">
              <a:solidFill>
                <a:srgbClr val="0070C0"/>
              </a:solidFill>
              <a:cs typeface="+mj-cs"/>
            </a:endParaRPr>
          </a:p>
        </p:txBody>
      </p:sp>
    </p:spTree>
    <p:extLst>
      <p:ext uri="{BB962C8B-B14F-4D97-AF65-F5344CB8AC3E}">
        <p14:creationId xmlns:p14="http://schemas.microsoft.com/office/powerpoint/2010/main" val="2032148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D65F228-6DFC-4468-82FB-6F3B3D3E2B39}"/>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AD8778AA-C94B-46E4-A295-23DE715755CC}"/>
              </a:ext>
            </a:extLst>
          </p:cNvPr>
          <p:cNvSpPr>
            <a:spLocks noGrp="1"/>
          </p:cNvSpPr>
          <p:nvPr>
            <p:ph type="title"/>
          </p:nvPr>
        </p:nvSpPr>
        <p:spPr>
          <a:xfrm>
            <a:off x="1678832" y="1385392"/>
            <a:ext cx="21026336" cy="1491516"/>
          </a:xfrm>
        </p:spPr>
        <p:txBody>
          <a:bodyPr/>
          <a:lstStyle/>
          <a:p>
            <a:r>
              <a:rPr lang="en-AU" altLang="en-US" sz="6600" dirty="0">
                <a:solidFill>
                  <a:srgbClr val="0070C0"/>
                </a:solidFill>
                <a:cs typeface="+mj-cs"/>
              </a:rPr>
              <a:t>Inventory assertions, objectives and procedures</a:t>
            </a:r>
            <a:endParaRPr lang="en-AU" sz="6600" dirty="0">
              <a:solidFill>
                <a:srgbClr val="0070C0"/>
              </a:solidFill>
              <a:cs typeface="+mj-cs"/>
            </a:endParaRPr>
          </a:p>
        </p:txBody>
      </p:sp>
      <p:sp>
        <p:nvSpPr>
          <p:cNvPr id="5" name="Text Box 14">
            <a:extLst>
              <a:ext uri="{FF2B5EF4-FFF2-40B4-BE49-F238E27FC236}">
                <a16:creationId xmlns:a16="http://schemas.microsoft.com/office/drawing/2014/main" id="{02D9CDDC-ECD7-4026-BC15-FB38A1C5BCB0}"/>
              </a:ext>
            </a:extLst>
          </p:cNvPr>
          <p:cNvSpPr txBox="1">
            <a:spLocks noChangeArrowheads="1"/>
          </p:cNvSpPr>
          <p:nvPr/>
        </p:nvSpPr>
        <p:spPr bwMode="auto">
          <a:xfrm>
            <a:off x="4018756" y="3895298"/>
            <a:ext cx="1584243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Char char="•"/>
              <a:defRPr kumimoji="1" sz="3200">
                <a:solidFill>
                  <a:srgbClr val="002060"/>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800">
                <a:solidFill>
                  <a:srgbClr val="002060"/>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rgbClr val="002060"/>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000">
                <a:solidFill>
                  <a:srgbClr val="002060"/>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2000">
                <a:solidFill>
                  <a:srgbClr val="002060"/>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AU" altLang="en-US" sz="4300" dirty="0">
                <a:solidFill>
                  <a:schemeClr val="tx1"/>
                </a:solidFill>
              </a:rPr>
              <a:t>Assertions of interest for inventory are primarily:</a:t>
            </a:r>
          </a:p>
        </p:txBody>
      </p:sp>
      <p:graphicFrame>
        <p:nvGraphicFramePr>
          <p:cNvPr id="6" name="Group 3">
            <a:extLst>
              <a:ext uri="{FF2B5EF4-FFF2-40B4-BE49-F238E27FC236}">
                <a16:creationId xmlns:a16="http://schemas.microsoft.com/office/drawing/2014/main" id="{B7D0A490-ED90-476F-BC16-770230D67139}"/>
              </a:ext>
            </a:extLst>
          </p:cNvPr>
          <p:cNvGraphicFramePr>
            <a:graphicFrameLocks noGrp="1"/>
          </p:cNvGraphicFramePr>
          <p:nvPr>
            <p:ph idx="1"/>
            <p:extLst>
              <p:ext uri="{D42A27DB-BD31-4B8C-83A1-F6EECF244321}">
                <p14:modId xmlns:p14="http://schemas.microsoft.com/office/powerpoint/2010/main" val="1793703228"/>
              </p:ext>
            </p:extLst>
          </p:nvPr>
        </p:nvGraphicFramePr>
        <p:xfrm>
          <a:off x="4415136" y="5417840"/>
          <a:ext cx="15049671" cy="6264696"/>
        </p:xfrm>
        <a:graphic>
          <a:graphicData uri="http://schemas.openxmlformats.org/drawingml/2006/table">
            <a:tbl>
              <a:tblPr/>
              <a:tblGrid>
                <a:gridCol w="7135484">
                  <a:extLst>
                    <a:ext uri="{9D8B030D-6E8A-4147-A177-3AD203B41FA5}">
                      <a16:colId xmlns:a16="http://schemas.microsoft.com/office/drawing/2014/main" val="20000"/>
                    </a:ext>
                  </a:extLst>
                </a:gridCol>
                <a:gridCol w="7914187">
                  <a:extLst>
                    <a:ext uri="{9D8B030D-6E8A-4147-A177-3AD203B41FA5}">
                      <a16:colId xmlns:a16="http://schemas.microsoft.com/office/drawing/2014/main" val="20001"/>
                    </a:ext>
                  </a:extLst>
                </a:gridCol>
              </a:tblGrid>
              <a:tr h="2069846">
                <a:tc>
                  <a:txBody>
                    <a:body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sz="4400" b="1" i="0" u="none" strike="noStrike" cap="none" normalizeH="0" baseline="0" dirty="0">
                          <a:ln>
                            <a:noFill/>
                          </a:ln>
                          <a:solidFill>
                            <a:srgbClr val="144382"/>
                          </a:solidFill>
                          <a:effectLst/>
                          <a:latin typeface="Arial" pitchFamily="34" charset="0"/>
                          <a:cs typeface="Arial" pitchFamily="34" charset="0"/>
                        </a:rPr>
                        <a:t>Inventory</a:t>
                      </a:r>
                    </a:p>
                  </a:txBody>
                  <a:tcPr marL="96032" marR="96032" marT="45733" marB="45733"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3399"/>
                        </a:buClr>
                        <a:buSzTx/>
                        <a:buFontTx/>
                        <a:buNone/>
                        <a:tabLst/>
                      </a:pPr>
                      <a:r>
                        <a:rPr kumimoji="1" lang="en-AU" sz="4400" b="1" i="0" u="none" strike="noStrike" cap="none" normalizeH="0" baseline="0" dirty="0">
                          <a:ln>
                            <a:noFill/>
                          </a:ln>
                          <a:solidFill>
                            <a:srgbClr val="144382"/>
                          </a:solidFill>
                          <a:effectLst/>
                          <a:latin typeface="Arial" pitchFamily="34" charset="0"/>
                          <a:cs typeface="Arial" pitchFamily="34" charset="0"/>
                        </a:rPr>
                        <a:t>Purchases/payments</a:t>
                      </a:r>
                    </a:p>
                  </a:txBody>
                  <a:tcPr marL="96032" marR="96032" marT="45733" marB="45733"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4850">
                <a:tc>
                  <a:txBody>
                    <a:body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existence</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accuracy, valuation and allocation</a:t>
                      </a:r>
                    </a:p>
                  </a:txBody>
                  <a:tcPr marL="96032" marR="96032" marT="45733" marB="45733"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tc>
                  <a:txBody>
                    <a:bodyPr/>
                    <a:lstStyle/>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occurrence</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accuracy</a:t>
                      </a:r>
                    </a:p>
                    <a:p>
                      <a:pPr marL="174625" marR="0" lvl="0" indent="-174625" algn="l" defTabSz="914400" rtl="0" eaLnBrk="0" fontAlgn="base" latinLnBrk="0" hangingPunct="0">
                        <a:lnSpc>
                          <a:spcPct val="100000"/>
                        </a:lnSpc>
                        <a:spcBef>
                          <a:spcPct val="20000"/>
                        </a:spcBef>
                        <a:spcAft>
                          <a:spcPct val="0"/>
                        </a:spcAft>
                        <a:buClr>
                          <a:srgbClr val="003399"/>
                        </a:buClr>
                        <a:buSzTx/>
                        <a:buFontTx/>
                        <a:buChar char="•"/>
                        <a:tabLst/>
                      </a:pPr>
                      <a:r>
                        <a:rPr kumimoji="1" lang="en-AU" sz="4400" b="0" i="0" u="none" strike="noStrike" cap="none" normalizeH="0" baseline="0" dirty="0">
                          <a:ln>
                            <a:noFill/>
                          </a:ln>
                          <a:solidFill>
                            <a:srgbClr val="144382"/>
                          </a:solidFill>
                          <a:effectLst/>
                          <a:latin typeface="Arial" pitchFamily="34" charset="0"/>
                          <a:cs typeface="Arial" pitchFamily="34" charset="0"/>
                        </a:rPr>
                        <a:t>cut-off</a:t>
                      </a:r>
                    </a:p>
                  </a:txBody>
                  <a:tcPr marL="96032" marR="96032" marT="45733" marB="45733" horzOverflow="overflow">
                    <a:lnL w="12700" cap="flat" cmpd="sng" algn="ctr">
                      <a:solidFill>
                        <a:srgbClr val="002F8C"/>
                      </a:solidFill>
                      <a:prstDash val="solid"/>
                      <a:round/>
                      <a:headEnd type="none" w="med" len="med"/>
                      <a:tailEnd type="none" w="med" len="med"/>
                    </a:lnL>
                    <a:lnR w="12700" cap="flat" cmpd="sng" algn="ctr">
                      <a:solidFill>
                        <a:srgbClr val="002F8C"/>
                      </a:solidFill>
                      <a:prstDash val="solid"/>
                      <a:round/>
                      <a:headEnd type="none" w="med" len="med"/>
                      <a:tailEnd type="none" w="med" len="med"/>
                    </a:lnR>
                    <a:lnT w="12700" cap="flat" cmpd="sng" algn="ctr">
                      <a:solidFill>
                        <a:srgbClr val="002F8C"/>
                      </a:solidFill>
                      <a:prstDash val="solid"/>
                      <a:round/>
                      <a:headEnd type="none" w="med" len="med"/>
                      <a:tailEnd type="none" w="med" len="med"/>
                    </a:lnT>
                    <a:lnB w="12700" cap="flat" cmpd="sng" algn="ctr">
                      <a:solidFill>
                        <a:srgbClr val="002F8C"/>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2257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14C5DB-C50E-46FD-9B1C-CD365C096F52}"/>
              </a:ext>
            </a:extLst>
          </p:cNvPr>
          <p:cNvSpPr>
            <a:spLocks noGrp="1"/>
          </p:cNvSpPr>
          <p:nvPr>
            <p:ph idx="1"/>
          </p:nvPr>
        </p:nvSpPr>
        <p:spPr>
          <a:xfrm>
            <a:off x="2449460" y="2833190"/>
            <a:ext cx="18336313" cy="8710706"/>
          </a:xfrm>
        </p:spPr>
        <p:txBody>
          <a:bodyPr/>
          <a:lstStyle/>
          <a:p>
            <a:pPr>
              <a:spcBef>
                <a:spcPct val="0"/>
              </a:spcBef>
            </a:pPr>
            <a:r>
              <a:rPr lang="en-AU" altLang="en-US" sz="4200" dirty="0">
                <a:solidFill>
                  <a:schemeClr val="tx1"/>
                </a:solidFill>
              </a:rPr>
              <a:t>These are primarily:</a:t>
            </a:r>
          </a:p>
          <a:p>
            <a:pPr>
              <a:lnSpc>
                <a:spcPct val="100000"/>
              </a:lnSpc>
              <a:spcBef>
                <a:spcPts val="600"/>
              </a:spcBef>
              <a:spcAft>
                <a:spcPts val="600"/>
              </a:spcAft>
              <a:buClrTx/>
            </a:pPr>
            <a:endParaRPr lang="en-AU" altLang="en-US" sz="4200" dirty="0">
              <a:solidFill>
                <a:schemeClr val="tx1"/>
              </a:solidFill>
            </a:endParaRPr>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r>
              <a:rPr lang="en-US" altLang="en-US" sz="4600" dirty="0"/>
              <a:t>observation of physical inventory</a:t>
            </a:r>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endParaRPr lang="en-US" altLang="en-US" sz="4600" dirty="0"/>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r>
              <a:rPr lang="en-US" altLang="en-US" sz="4600" dirty="0"/>
              <a:t>substantive analytical procedures</a:t>
            </a:r>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endParaRPr lang="en-US" altLang="en-US" sz="4600" dirty="0"/>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r>
              <a:rPr lang="en-US" altLang="en-US" sz="4600" dirty="0"/>
              <a:t>cut-off testing around balance date to test that sales and purchases recorded in correct period</a:t>
            </a:r>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endParaRPr lang="en-US" altLang="en-US" sz="4600" dirty="0"/>
          </a:p>
          <a:p>
            <a:pPr marL="742950" lvl="2" indent="-742950">
              <a:lnSpc>
                <a:spcPct val="100000"/>
              </a:lnSpc>
              <a:spcBef>
                <a:spcPts val="600"/>
              </a:spcBef>
              <a:spcAft>
                <a:spcPts val="600"/>
              </a:spcAft>
              <a:buClr>
                <a:srgbClr val="DD622B"/>
              </a:buClr>
              <a:buSzPct val="90000"/>
              <a:buFont typeface="Wingdings" panose="05000000000000000000" pitchFamily="2" charset="2"/>
              <a:buChar char="§"/>
              <a:defRPr/>
            </a:pPr>
            <a:r>
              <a:rPr lang="en-US" altLang="en-US" sz="4600" dirty="0"/>
              <a:t>tests of accuracy, valuation and allocation.</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600" dirty="0"/>
          </a:p>
        </p:txBody>
      </p:sp>
      <p:sp>
        <p:nvSpPr>
          <p:cNvPr id="3" name="Slide Number Placeholder 2">
            <a:extLst>
              <a:ext uri="{FF2B5EF4-FFF2-40B4-BE49-F238E27FC236}">
                <a16:creationId xmlns:a16="http://schemas.microsoft.com/office/drawing/2014/main" id="{5182F080-F3EA-45BF-AD81-8A8AAD1CF42F}"/>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9C1B3769-7BE3-4248-AF51-B128F174D981}"/>
              </a:ext>
            </a:extLst>
          </p:cNvPr>
          <p:cNvSpPr>
            <a:spLocks noGrp="1"/>
          </p:cNvSpPr>
          <p:nvPr>
            <p:ph type="title"/>
          </p:nvPr>
        </p:nvSpPr>
        <p:spPr>
          <a:xfrm>
            <a:off x="2830960" y="1097360"/>
            <a:ext cx="18336313" cy="1491516"/>
          </a:xfrm>
        </p:spPr>
        <p:txBody>
          <a:bodyPr/>
          <a:lstStyle/>
          <a:p>
            <a:pPr algn="ctr"/>
            <a:r>
              <a:rPr lang="en-AU" altLang="en-US" sz="6600" dirty="0">
                <a:solidFill>
                  <a:srgbClr val="0070C0"/>
                </a:solidFill>
                <a:cs typeface="+mj-cs"/>
              </a:rPr>
              <a:t>Inventory: </a:t>
            </a:r>
            <a:r>
              <a:rPr lang="en-AU" altLang="en-US" sz="6600" dirty="0" smtClean="0">
                <a:solidFill>
                  <a:srgbClr val="0070C0"/>
                </a:solidFill>
                <a:cs typeface="+mj-cs"/>
              </a:rPr>
              <a:t>Major </a:t>
            </a:r>
            <a:r>
              <a:rPr lang="en-AU" altLang="en-US" sz="6600" dirty="0">
                <a:solidFill>
                  <a:srgbClr val="0070C0"/>
                </a:solidFill>
                <a:cs typeface="+mj-cs"/>
              </a:rPr>
              <a:t>P</a:t>
            </a:r>
            <a:r>
              <a:rPr lang="en-AU" altLang="en-US" sz="6600" dirty="0" smtClean="0">
                <a:solidFill>
                  <a:srgbClr val="0070C0"/>
                </a:solidFill>
                <a:cs typeface="+mj-cs"/>
              </a:rPr>
              <a:t>rocedures</a:t>
            </a:r>
            <a:endParaRPr lang="en-AU" sz="6600" dirty="0">
              <a:solidFill>
                <a:srgbClr val="0070C0"/>
              </a:solidFill>
              <a:cs typeface="+mj-cs"/>
            </a:endParaRPr>
          </a:p>
        </p:txBody>
      </p:sp>
    </p:spTree>
    <p:extLst>
      <p:ext uri="{BB962C8B-B14F-4D97-AF65-F5344CB8AC3E}">
        <p14:creationId xmlns:p14="http://schemas.microsoft.com/office/powerpoint/2010/main" val="2117203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76DB1-F0F5-4913-B490-4B6FF291FFAA}"/>
              </a:ext>
            </a:extLst>
          </p:cNvPr>
          <p:cNvSpPr>
            <a:spLocks noGrp="1"/>
          </p:cNvSpPr>
          <p:nvPr>
            <p:ph idx="1"/>
          </p:nvPr>
        </p:nvSpPr>
        <p:spPr>
          <a:xfrm>
            <a:off x="1750840" y="3545632"/>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following list highlights key points about observation of </a:t>
            </a:r>
            <a:r>
              <a:rPr lang="en-AU" altLang="en-US" sz="4600" dirty="0"/>
              <a:t>physical inventory (</a:t>
            </a:r>
            <a:r>
              <a:rPr lang="en-US" altLang="en-US" sz="4600" dirty="0"/>
              <a:t>some that are often misunderstood)</a:t>
            </a:r>
            <a:r>
              <a:rPr lang="en-AU" altLang="en-US" sz="4600" dirty="0"/>
              <a:t>:</a:t>
            </a:r>
          </a:p>
          <a:p>
            <a:pPr marL="2299500" lvl="5" indent="-571500">
              <a:lnSpc>
                <a:spcPct val="100000"/>
              </a:lnSpc>
              <a:spcBef>
                <a:spcPts val="1200"/>
              </a:spcBef>
            </a:pPr>
            <a:r>
              <a:rPr lang="en-US" altLang="en-US" sz="4200" dirty="0"/>
              <a:t>The client’s taking of the physical inventory is a control activity.</a:t>
            </a:r>
          </a:p>
          <a:p>
            <a:pPr marL="2299500" lvl="5" indent="-571500">
              <a:lnSpc>
                <a:spcPct val="100000"/>
              </a:lnSpc>
              <a:spcBef>
                <a:spcPts val="1200"/>
              </a:spcBef>
            </a:pPr>
            <a:r>
              <a:rPr lang="en-US" altLang="en-US" sz="4200" dirty="0"/>
              <a:t>The auditor uses a combination of observation, enquiry and physical </a:t>
            </a:r>
            <a:r>
              <a:rPr lang="en-AU" altLang="en-US" sz="4200" dirty="0"/>
              <a:t>examination.</a:t>
            </a:r>
          </a:p>
          <a:p>
            <a:pPr marL="2299500" lvl="5" indent="-571500">
              <a:lnSpc>
                <a:spcPct val="100000"/>
              </a:lnSpc>
              <a:spcBef>
                <a:spcPts val="1200"/>
              </a:spcBef>
            </a:pPr>
            <a:r>
              <a:rPr lang="en-US" altLang="en-US" sz="4200" dirty="0"/>
              <a:t>The auditor’s goal is to obtain reasonable assurance that the client’s methods of counting inventory results in an accurate count, which is therefore a test of controls.</a:t>
            </a:r>
          </a:p>
          <a:p>
            <a:pPr marL="2299500" lvl="5" indent="-571500">
              <a:lnSpc>
                <a:spcPct val="100000"/>
              </a:lnSpc>
              <a:spcBef>
                <a:spcPts val="1200"/>
              </a:spcBef>
            </a:pPr>
            <a:r>
              <a:rPr lang="en-US" altLang="en-US" sz="4200" dirty="0"/>
              <a:t>In most circumstances there are no satisfactory alternative procedures to making or observing some counts of items in inventory for verifying the ending inventory.</a:t>
            </a:r>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3949DCD9-C77E-4902-B9E1-B85BEAC1DEE3}"/>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05A34A49-F93D-4FF3-8DB9-F0D9701BB331}"/>
              </a:ext>
            </a:extLst>
          </p:cNvPr>
          <p:cNvSpPr>
            <a:spLocks noGrp="1"/>
          </p:cNvSpPr>
          <p:nvPr>
            <p:ph type="title"/>
          </p:nvPr>
        </p:nvSpPr>
        <p:spPr>
          <a:xfrm>
            <a:off x="1941812" y="1385392"/>
            <a:ext cx="18336313" cy="1491516"/>
          </a:xfrm>
        </p:spPr>
        <p:txBody>
          <a:bodyPr/>
          <a:lstStyle/>
          <a:p>
            <a:pPr algn="ctr"/>
            <a:r>
              <a:rPr lang="en-AU" altLang="en-US" sz="6600" dirty="0">
                <a:solidFill>
                  <a:srgbClr val="0070C0"/>
                </a:solidFill>
                <a:cs typeface="+mj-cs"/>
              </a:rPr>
              <a:t>Observation of physical inventory</a:t>
            </a:r>
            <a:endParaRPr lang="en-AU" sz="6600" dirty="0">
              <a:solidFill>
                <a:srgbClr val="0070C0"/>
              </a:solidFill>
              <a:cs typeface="+mj-cs"/>
            </a:endParaRPr>
          </a:p>
        </p:txBody>
      </p:sp>
    </p:spTree>
    <p:extLst>
      <p:ext uri="{BB962C8B-B14F-4D97-AF65-F5344CB8AC3E}">
        <p14:creationId xmlns:p14="http://schemas.microsoft.com/office/powerpoint/2010/main" val="3417080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5FCC1C-D12E-4DDE-9581-B6133C058908}"/>
              </a:ext>
            </a:extLst>
          </p:cNvPr>
          <p:cNvSpPr>
            <a:spLocks noGrp="1"/>
          </p:cNvSpPr>
          <p:nvPr>
            <p:ph idx="1"/>
          </p:nvPr>
        </p:nvSpPr>
        <p:spPr>
          <a:xfrm>
            <a:off x="1966864" y="3401616"/>
            <a:ext cx="20810312"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Auditor is required to evaluate the bases used by management in the accuracy, valuation and allocation of inventory, and to perform audit procedures designed to obtain sufficient appropriate audit </a:t>
            </a:r>
            <a:r>
              <a:rPr lang="en-AU" altLang="en-US" sz="4600" dirty="0"/>
              <a:t>evidence regarding these bases.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Audit sampling may be used in verifying cost of inventory by selecting purchases and vouching cost price back to suppliers’ invoices or cost accounting records.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auditor also needs to ensure that the inventory flow assumption used to assign costs to inventory are in accordance with an acceptable accounting method.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With inventory required to be valued at lower of cost and net </a:t>
            </a:r>
            <a:r>
              <a:rPr lang="en-US" altLang="en-US" sz="4600" dirty="0" err="1"/>
              <a:t>realisable</a:t>
            </a:r>
            <a:r>
              <a:rPr lang="en-US" altLang="en-US" sz="4600" dirty="0"/>
              <a:t> value, auditor needs to test for obsolete, slow-moving or excess items.</a:t>
            </a:r>
            <a:endParaRPr lang="en-AU" altLang="en-US" sz="4600" dirty="0"/>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600" dirty="0"/>
          </a:p>
        </p:txBody>
      </p:sp>
      <p:sp>
        <p:nvSpPr>
          <p:cNvPr id="3" name="Slide Number Placeholder 2">
            <a:extLst>
              <a:ext uri="{FF2B5EF4-FFF2-40B4-BE49-F238E27FC236}">
                <a16:creationId xmlns:a16="http://schemas.microsoft.com/office/drawing/2014/main" id="{3402D917-532E-4F72-A1E9-2D3500E29D34}"/>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CE3ED1CB-4FE7-4529-9C90-9B19F3983E50}"/>
              </a:ext>
            </a:extLst>
          </p:cNvPr>
          <p:cNvSpPr>
            <a:spLocks noGrp="1"/>
          </p:cNvSpPr>
          <p:nvPr>
            <p:ph type="title"/>
          </p:nvPr>
        </p:nvSpPr>
        <p:spPr>
          <a:xfrm>
            <a:off x="2614936" y="1313384"/>
            <a:ext cx="18336313" cy="1491516"/>
          </a:xfrm>
        </p:spPr>
        <p:txBody>
          <a:bodyPr/>
          <a:lstStyle/>
          <a:p>
            <a:pPr algn="ctr"/>
            <a:r>
              <a:rPr lang="en-AU" altLang="en-US" sz="6600" dirty="0">
                <a:solidFill>
                  <a:srgbClr val="0070C0"/>
                </a:solidFill>
                <a:cs typeface="+mj-cs"/>
              </a:rPr>
              <a:t>Tests of accuracy, valuation and allocation</a:t>
            </a:r>
            <a:endParaRPr lang="en-AU" sz="6600" dirty="0">
              <a:solidFill>
                <a:srgbClr val="0070C0"/>
              </a:solidFill>
              <a:cs typeface="+mj-cs"/>
            </a:endParaRPr>
          </a:p>
        </p:txBody>
      </p:sp>
    </p:spTree>
    <p:extLst>
      <p:ext uri="{BB962C8B-B14F-4D97-AF65-F5344CB8AC3E}">
        <p14:creationId xmlns:p14="http://schemas.microsoft.com/office/powerpoint/2010/main" val="1005140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5C8B8F-42F4-42B1-A84B-CBB8D2A9D70A}"/>
              </a:ext>
            </a:extLst>
          </p:cNvPr>
          <p:cNvSpPr>
            <a:spLocks noGrp="1"/>
          </p:cNvSpPr>
          <p:nvPr>
            <p:ph type="body" sz="quarter" idx="15"/>
          </p:nvPr>
        </p:nvSpPr>
        <p:spPr>
          <a:xfrm>
            <a:off x="5279232" y="5129808"/>
            <a:ext cx="19910334" cy="5555493"/>
          </a:xfrm>
        </p:spPr>
        <p:txBody>
          <a:bodyPr/>
          <a:lstStyle/>
          <a:p>
            <a:r>
              <a:rPr lang="en-AU" altLang="en-US" sz="9600" dirty="0"/>
              <a:t>LO </a:t>
            </a:r>
            <a:r>
              <a:rPr lang="en-AU" altLang="en-US" sz="9600" dirty="0" smtClean="0"/>
              <a:t>8.6</a:t>
            </a:r>
            <a:endParaRPr lang="en-AU" altLang="en-US" sz="9600" dirty="0"/>
          </a:p>
          <a:p>
            <a:r>
              <a:rPr lang="en-AU" altLang="en-US" sz="9600" dirty="0" smtClean="0"/>
              <a:t> </a:t>
            </a:r>
            <a:r>
              <a:rPr lang="en-AU" altLang="en-US" sz="9600" dirty="0"/>
              <a:t>Accounts payable, payments  and payroll </a:t>
            </a:r>
            <a:endParaRPr lang="en-AU" dirty="0"/>
          </a:p>
        </p:txBody>
      </p:sp>
    </p:spTree>
    <p:extLst>
      <p:ext uri="{BB962C8B-B14F-4D97-AF65-F5344CB8AC3E}">
        <p14:creationId xmlns:p14="http://schemas.microsoft.com/office/powerpoint/2010/main" val="4284973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CD90E1-596A-428E-89B8-BCF9C8B4822A}"/>
              </a:ext>
            </a:extLst>
          </p:cNvPr>
          <p:cNvSpPr>
            <a:spLocks noGrp="1"/>
          </p:cNvSpPr>
          <p:nvPr>
            <p:ph idx="1"/>
          </p:nvPr>
        </p:nvSpPr>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Accounts payable consists of trade and other creditors.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 primary assertion of concern is completeness as the most likely form of misstatement is understatement.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 search for unrecorded liabilities and analytical tests performed on related expense account balances are common procedures for completeness.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External confirmation procedures can also address this assertion, if confirmations are sent to all major suppliers irrespective of closing balance.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600" dirty="0"/>
          </a:p>
        </p:txBody>
      </p:sp>
      <p:sp>
        <p:nvSpPr>
          <p:cNvPr id="3" name="Slide Number Placeholder 2">
            <a:extLst>
              <a:ext uri="{FF2B5EF4-FFF2-40B4-BE49-F238E27FC236}">
                <a16:creationId xmlns:a16="http://schemas.microsoft.com/office/drawing/2014/main" id="{2E6F66EC-0FAF-43B9-B18A-DC746E686202}"/>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810E0971-CD6B-49EA-9288-0DDAA15CCD32}"/>
              </a:ext>
            </a:extLst>
          </p:cNvPr>
          <p:cNvSpPr>
            <a:spLocks noGrp="1"/>
          </p:cNvSpPr>
          <p:nvPr>
            <p:ph type="title"/>
          </p:nvPr>
        </p:nvSpPr>
        <p:spPr/>
        <p:txBody>
          <a:bodyPr/>
          <a:lstStyle/>
          <a:p>
            <a:pPr algn="ctr"/>
            <a:r>
              <a:rPr lang="en-AU" altLang="en-US" sz="6600" dirty="0">
                <a:solidFill>
                  <a:srgbClr val="0070C0"/>
                </a:solidFill>
                <a:cs typeface="+mj-cs"/>
              </a:rPr>
              <a:t>Accounts payable</a:t>
            </a:r>
            <a:endParaRPr lang="en-AU" sz="6600" dirty="0">
              <a:solidFill>
                <a:srgbClr val="0070C0"/>
              </a:solidFill>
              <a:cs typeface="+mj-cs"/>
            </a:endParaRPr>
          </a:p>
        </p:txBody>
      </p:sp>
    </p:spTree>
    <p:extLst>
      <p:ext uri="{BB962C8B-B14F-4D97-AF65-F5344CB8AC3E}">
        <p14:creationId xmlns:p14="http://schemas.microsoft.com/office/powerpoint/2010/main" val="2232721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68D5EC-F133-42F4-AFEA-95CDAFC3E939}"/>
              </a:ext>
            </a:extLst>
          </p:cNvPr>
          <p:cNvSpPr>
            <a:spLocks noGrp="1"/>
          </p:cNvSpPr>
          <p:nvPr>
            <p:ph idx="1"/>
          </p:nvPr>
        </p:nvSpPr>
        <p:spPr>
          <a:xfrm>
            <a:off x="2451642" y="3863340"/>
            <a:ext cx="20727304"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This procedure is also sometimes called ‘out-of-period liability search’ or ‘review of subsequent payments’.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Errors result because invariably some goods or services received before period end do not become known and recorded until the next period.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Auditor selects from cash payments recorded in the subsequent period and traces them to schedule of accounts payable outstanding at balance date, identifying payments that pertain to the period under audit.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Auditor also reviews and selects from unmatched inventory receiving reports and suppliers’ invoices received by balance date and suppliers’ invoices recorded in subsequent period.</a:t>
            </a:r>
          </a:p>
          <a:p>
            <a:endParaRPr lang="en-AU" dirty="0"/>
          </a:p>
        </p:txBody>
      </p:sp>
      <p:sp>
        <p:nvSpPr>
          <p:cNvPr id="3" name="Slide Number Placeholder 2">
            <a:extLst>
              <a:ext uri="{FF2B5EF4-FFF2-40B4-BE49-F238E27FC236}">
                <a16:creationId xmlns:a16="http://schemas.microsoft.com/office/drawing/2014/main" id="{0E9151F1-561E-4E55-8BD2-AE1052DC33C5}"/>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22163367-D826-4F1E-822E-011FB2FFDFD0}"/>
              </a:ext>
            </a:extLst>
          </p:cNvPr>
          <p:cNvSpPr>
            <a:spLocks noGrp="1"/>
          </p:cNvSpPr>
          <p:nvPr>
            <p:ph type="title"/>
          </p:nvPr>
        </p:nvSpPr>
        <p:spPr>
          <a:xfrm>
            <a:off x="2451642" y="1626066"/>
            <a:ext cx="18336313" cy="1491516"/>
          </a:xfrm>
        </p:spPr>
        <p:txBody>
          <a:bodyPr/>
          <a:lstStyle/>
          <a:p>
            <a:pPr algn="ctr"/>
            <a:r>
              <a:rPr lang="en-AU" altLang="en-US" sz="6600" dirty="0">
                <a:solidFill>
                  <a:srgbClr val="0070C0"/>
                </a:solidFill>
                <a:cs typeface="+mj-cs"/>
              </a:rPr>
              <a:t>Search for unrecorded liabilities</a:t>
            </a:r>
            <a:endParaRPr lang="en-AU" sz="6600" dirty="0">
              <a:solidFill>
                <a:srgbClr val="0070C0"/>
              </a:solidFill>
              <a:cs typeface="+mj-cs"/>
            </a:endParaRPr>
          </a:p>
        </p:txBody>
      </p:sp>
    </p:spTree>
    <p:extLst>
      <p:ext uri="{BB962C8B-B14F-4D97-AF65-F5344CB8AC3E}">
        <p14:creationId xmlns:p14="http://schemas.microsoft.com/office/powerpoint/2010/main" val="3500609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D8C76B-92D5-41F5-80AF-2A9302C0B1E3}"/>
              </a:ext>
            </a:extLst>
          </p:cNvPr>
          <p:cNvSpPr>
            <a:spLocks noGrp="1"/>
          </p:cNvSpPr>
          <p:nvPr>
            <p:ph idx="1"/>
          </p:nvPr>
        </p:nvSpPr>
        <p:spPr>
          <a:xfrm>
            <a:off x="2451641" y="361764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A common audit approach for payroll expenses and associated end-of-year accounts is to undertake a high level of tests of controls and substantive analytical procedures.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test of controls for payroll were previously discussed in chapter eight.</a:t>
            </a:r>
          </a:p>
          <a:p>
            <a:pPr marL="2470950" lvl="6"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Effective </a:t>
            </a:r>
            <a:r>
              <a:rPr lang="en-US" altLang="en-US" sz="4600" dirty="0"/>
              <a:t>substantive analytical procedures are often possible for many payroll systems, due to the fact that periodic payrolls can be compared and </a:t>
            </a:r>
            <a:r>
              <a:rPr lang="en-US" altLang="en-US" sz="4600" dirty="0" err="1"/>
              <a:t>analysed</a:t>
            </a:r>
            <a:r>
              <a:rPr lang="en-US" altLang="en-US" sz="4600" dirty="0"/>
              <a:t> for fluctuations indicating risks of material misstatement.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If auditor finds that they cannot rely on the key controls in order to reduce risk of material misstatement to an acceptable level, they will need to undertake more detailed substantive testing.</a:t>
            </a:r>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4B722D82-EDA4-4539-977F-AD4D1FCE07A7}"/>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sp>
        <p:nvSpPr>
          <p:cNvPr id="4" name="Title 3">
            <a:extLst>
              <a:ext uri="{FF2B5EF4-FFF2-40B4-BE49-F238E27FC236}">
                <a16:creationId xmlns:a16="http://schemas.microsoft.com/office/drawing/2014/main" id="{A3424605-C05B-4E71-BAFE-AF0BCB65615A}"/>
              </a:ext>
            </a:extLst>
          </p:cNvPr>
          <p:cNvSpPr>
            <a:spLocks noGrp="1"/>
          </p:cNvSpPr>
          <p:nvPr>
            <p:ph type="title"/>
          </p:nvPr>
        </p:nvSpPr>
        <p:spPr>
          <a:xfrm>
            <a:off x="1822848" y="1385392"/>
            <a:ext cx="18336313" cy="1491516"/>
          </a:xfrm>
        </p:spPr>
        <p:txBody>
          <a:bodyPr/>
          <a:lstStyle/>
          <a:p>
            <a:pPr algn="ctr"/>
            <a:r>
              <a:rPr lang="en-US" altLang="en-US" sz="6600" dirty="0">
                <a:solidFill>
                  <a:srgbClr val="0070C0"/>
                </a:solidFill>
                <a:cs typeface="+mj-cs"/>
              </a:rPr>
              <a:t>Payroll</a:t>
            </a:r>
            <a:endParaRPr lang="en-AU" sz="6600" dirty="0">
              <a:solidFill>
                <a:srgbClr val="0070C0"/>
              </a:solidFill>
              <a:cs typeface="+mj-cs"/>
            </a:endParaRPr>
          </a:p>
        </p:txBody>
      </p:sp>
    </p:spTree>
    <p:extLst>
      <p:ext uri="{BB962C8B-B14F-4D97-AF65-F5344CB8AC3E}">
        <p14:creationId xmlns:p14="http://schemas.microsoft.com/office/powerpoint/2010/main" val="4041529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A7F89E2-3074-46B4-8673-7BB07C934410}"/>
              </a:ext>
            </a:extLst>
          </p:cNvPr>
          <p:cNvSpPr>
            <a:spLocks noGrp="1"/>
          </p:cNvSpPr>
          <p:nvPr>
            <p:ph type="body" sz="quarter" idx="15"/>
          </p:nvPr>
        </p:nvSpPr>
        <p:spPr/>
        <p:txBody>
          <a:bodyPr/>
          <a:lstStyle/>
          <a:p>
            <a:r>
              <a:rPr lang="en-AU" altLang="en-US" dirty="0"/>
              <a:t>LO </a:t>
            </a:r>
            <a:r>
              <a:rPr lang="en-AU" altLang="en-US" dirty="0" smtClean="0"/>
              <a:t>8.7</a:t>
            </a:r>
            <a:endParaRPr lang="en-AU" altLang="en-US" dirty="0"/>
          </a:p>
          <a:p>
            <a:r>
              <a:rPr lang="en-AU" altLang="en-US" dirty="0"/>
              <a:t> </a:t>
            </a:r>
            <a:r>
              <a:rPr lang="en-AU" altLang="en-US" dirty="0" smtClean="0"/>
              <a:t>            </a:t>
            </a:r>
            <a:r>
              <a:rPr lang="en-AU" altLang="en-US" dirty="0"/>
              <a:t>Non-current assets</a:t>
            </a:r>
            <a:endParaRPr lang="en-AU" dirty="0"/>
          </a:p>
        </p:txBody>
      </p:sp>
    </p:spTree>
    <p:extLst>
      <p:ext uri="{BB962C8B-B14F-4D97-AF65-F5344CB8AC3E}">
        <p14:creationId xmlns:p14="http://schemas.microsoft.com/office/powerpoint/2010/main" val="187618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8B55FE-55BB-486F-A847-5EAFED59A06E}"/>
              </a:ext>
            </a:extLst>
          </p:cNvPr>
          <p:cNvSpPr>
            <a:spLocks noGrp="1"/>
          </p:cNvSpPr>
          <p:nvPr>
            <p:ph idx="1"/>
          </p:nvPr>
        </p:nvSpPr>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The balances of non-current asset accounts are usually affected by a few relatively large transactions each year----it is usually efficient for auditors to verify account balances by performing tests on individual transactions.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Assertions of interest are generally:</a:t>
            </a:r>
          </a:p>
          <a:p>
            <a:pPr marL="3595500" lvl="8" indent="-571500"/>
            <a:r>
              <a:rPr lang="en-AU" altLang="en-US" sz="4200" dirty="0" err="1"/>
              <a:t>existenc</a:t>
            </a:r>
            <a:r>
              <a:rPr lang="en-US" altLang="en-US" sz="4200" dirty="0"/>
              <a:t>e</a:t>
            </a:r>
            <a:endParaRPr lang="en-AU" altLang="en-US" sz="4200" dirty="0"/>
          </a:p>
          <a:p>
            <a:pPr marL="3595500" lvl="8" indent="-571500"/>
            <a:r>
              <a:rPr lang="en-AU" altLang="en-US" sz="4200" dirty="0"/>
              <a:t>rights and obligations</a:t>
            </a:r>
          </a:p>
          <a:p>
            <a:pPr marL="3595500" lvl="8" indent="-571500"/>
            <a:r>
              <a:rPr lang="en-AU" altLang="en-US" sz="4200" dirty="0"/>
              <a:t>accuracy, valuation and allocation.</a:t>
            </a:r>
          </a:p>
          <a:p>
            <a:endParaRPr lang="en-AU" altLang="en-US" dirty="0"/>
          </a:p>
          <a:p>
            <a:endParaRPr lang="en-AU" dirty="0"/>
          </a:p>
        </p:txBody>
      </p:sp>
      <p:sp>
        <p:nvSpPr>
          <p:cNvPr id="3" name="Slide Number Placeholder 2">
            <a:extLst>
              <a:ext uri="{FF2B5EF4-FFF2-40B4-BE49-F238E27FC236}">
                <a16:creationId xmlns:a16="http://schemas.microsoft.com/office/drawing/2014/main" id="{6CE58EBE-BFE8-4CA4-B79D-F8CDC966C161}"/>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5" name="Rectangle 4">
            <a:extLst>
              <a:ext uri="{FF2B5EF4-FFF2-40B4-BE49-F238E27FC236}">
                <a16:creationId xmlns:a16="http://schemas.microsoft.com/office/drawing/2014/main" id="{1D4D5178-0214-42AC-B6DE-9A3FB826A7D9}"/>
              </a:ext>
            </a:extLst>
          </p:cNvPr>
          <p:cNvSpPr>
            <a:spLocks noGrp="1" noChangeArrowheads="1"/>
          </p:cNvSpPr>
          <p:nvPr>
            <p:ph type="title"/>
          </p:nvPr>
        </p:nvSpPr>
        <p:spPr>
          <a:xfrm>
            <a:off x="2451100" y="2371725"/>
            <a:ext cx="18337213" cy="1492250"/>
          </a:xfrm>
        </p:spPr>
        <p:txBody>
          <a:bodyPr/>
          <a:lstStyle/>
          <a:p>
            <a:pPr algn="ctr"/>
            <a:r>
              <a:rPr lang="en-AU" altLang="en-US" sz="6600" dirty="0">
                <a:solidFill>
                  <a:srgbClr val="0070C0"/>
                </a:solidFill>
                <a:cs typeface="+mj-cs"/>
              </a:rPr>
              <a:t>Property, plant and equipment</a:t>
            </a:r>
          </a:p>
        </p:txBody>
      </p:sp>
    </p:spTree>
    <p:extLst>
      <p:ext uri="{BB962C8B-B14F-4D97-AF65-F5344CB8AC3E}">
        <p14:creationId xmlns:p14="http://schemas.microsoft.com/office/powerpoint/2010/main" val="2975849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CC6124-F5C1-48B2-9A15-2045613176D1}"/>
              </a:ext>
            </a:extLst>
          </p:cNvPr>
          <p:cNvSpPr>
            <a:spLocks noGrp="1"/>
          </p:cNvSpPr>
          <p:nvPr>
            <p:ph idx="1"/>
          </p:nvPr>
        </p:nvSpPr>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Vouching: inspecting the supporting documentation for additions, retirements and changes in valuation or allocation methods during the period.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Physical examination</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Substantive analytical procedures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Recalculating related expense accounts such as depreciation</a:t>
            </a:r>
          </a:p>
        </p:txBody>
      </p:sp>
      <p:sp>
        <p:nvSpPr>
          <p:cNvPr id="3" name="Slide Number Placeholder 2">
            <a:extLst>
              <a:ext uri="{FF2B5EF4-FFF2-40B4-BE49-F238E27FC236}">
                <a16:creationId xmlns:a16="http://schemas.microsoft.com/office/drawing/2014/main" id="{11807ADB-0A88-452C-BFEF-BCB03794AF50}"/>
              </a:ext>
            </a:extLst>
          </p:cNvPr>
          <p:cNvSpPr>
            <a:spLocks noGrp="1"/>
          </p:cNvSpPr>
          <p:nvPr>
            <p:ph type="sldNum" sz="quarter" idx="12"/>
          </p:nvPr>
        </p:nvSpPr>
        <p:spPr/>
        <p:txBody>
          <a:bodyPr/>
          <a:lstStyle/>
          <a:p>
            <a:fld id="{CE1B70CE-F4BC-4B6F-A663-B479B5E51611}" type="slidenum">
              <a:rPr lang="en-AU" noProof="0" smtClean="0"/>
              <a:pPr/>
              <a:t>37</a:t>
            </a:fld>
            <a:endParaRPr lang="en-AU" noProof="0" dirty="0"/>
          </a:p>
        </p:txBody>
      </p:sp>
      <p:sp>
        <p:nvSpPr>
          <p:cNvPr id="4" name="Title 3">
            <a:extLst>
              <a:ext uri="{FF2B5EF4-FFF2-40B4-BE49-F238E27FC236}">
                <a16:creationId xmlns:a16="http://schemas.microsoft.com/office/drawing/2014/main" id="{FFFDF6FC-BBC9-4202-B763-E3DADE7B7E5B}"/>
              </a:ext>
            </a:extLst>
          </p:cNvPr>
          <p:cNvSpPr>
            <a:spLocks noGrp="1"/>
          </p:cNvSpPr>
          <p:nvPr>
            <p:ph type="title"/>
          </p:nvPr>
        </p:nvSpPr>
        <p:spPr>
          <a:xfrm>
            <a:off x="1702546" y="2371824"/>
            <a:ext cx="20727305" cy="1491516"/>
          </a:xfrm>
        </p:spPr>
        <p:txBody>
          <a:bodyPr/>
          <a:lstStyle/>
          <a:p>
            <a:pPr algn="ctr"/>
            <a:r>
              <a:rPr lang="en-AU" altLang="en-US" sz="6600" dirty="0">
                <a:solidFill>
                  <a:srgbClr val="0070C0"/>
                </a:solidFill>
                <a:cs typeface="+mj-cs"/>
              </a:rPr>
              <a:t>Property, plant and equipment: key procedures</a:t>
            </a:r>
            <a:endParaRPr lang="en-AU" sz="6600" dirty="0">
              <a:solidFill>
                <a:srgbClr val="0070C0"/>
              </a:solidFill>
              <a:cs typeface="+mj-cs"/>
            </a:endParaRPr>
          </a:p>
        </p:txBody>
      </p:sp>
    </p:spTree>
    <p:extLst>
      <p:ext uri="{BB962C8B-B14F-4D97-AF65-F5344CB8AC3E}">
        <p14:creationId xmlns:p14="http://schemas.microsoft.com/office/powerpoint/2010/main" val="2797640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830D47-A12B-4C3C-88F7-835E55ED7546}"/>
              </a:ext>
            </a:extLst>
          </p:cNvPr>
          <p:cNvSpPr>
            <a:spLocks noGrp="1"/>
          </p:cNvSpPr>
          <p:nvPr>
            <p:ph idx="1"/>
          </p:nvPr>
        </p:nvSpPr>
        <p:spPr>
          <a:xfrm>
            <a:off x="2614936" y="394557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ASA/ISA 540.A96–A101 provides guidance for the consideration of whether </a:t>
            </a:r>
            <a:r>
              <a:rPr lang="en-US" altLang="en-US" sz="4600" dirty="0" err="1"/>
              <a:t>specialised</a:t>
            </a:r>
            <a:r>
              <a:rPr lang="en-US" altLang="en-US" sz="4600" dirty="0"/>
              <a:t> skills or knowledge are required.</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If the valuation is undertaken by an independent expert, the auditor needs to be satisfied as to their skill, competence and objectivity.</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The auditor vouches the valuer’s report, paying regard to the basis of valuation, and considers its appropriateness as a basis for determining the carrying amount of that class of assets in </a:t>
            </a:r>
            <a:r>
              <a:rPr lang="en-AU" altLang="en-US" sz="4600" dirty="0"/>
              <a:t>the financial report.</a:t>
            </a:r>
            <a:endParaRPr lang="en-US" altLang="en-US" sz="4600" dirty="0"/>
          </a:p>
          <a:p>
            <a:endParaRPr lang="en-AU" dirty="0"/>
          </a:p>
        </p:txBody>
      </p:sp>
      <p:sp>
        <p:nvSpPr>
          <p:cNvPr id="3" name="Slide Number Placeholder 2">
            <a:extLst>
              <a:ext uri="{FF2B5EF4-FFF2-40B4-BE49-F238E27FC236}">
                <a16:creationId xmlns:a16="http://schemas.microsoft.com/office/drawing/2014/main" id="{688581EE-A29F-488F-9EDC-56E3C1DBE280}"/>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4" name="Title 3">
            <a:extLst>
              <a:ext uri="{FF2B5EF4-FFF2-40B4-BE49-F238E27FC236}">
                <a16:creationId xmlns:a16="http://schemas.microsoft.com/office/drawing/2014/main" id="{728882E1-BE15-4872-959E-88730F4B732C}"/>
              </a:ext>
            </a:extLst>
          </p:cNvPr>
          <p:cNvSpPr>
            <a:spLocks noGrp="1"/>
          </p:cNvSpPr>
          <p:nvPr>
            <p:ph type="title"/>
          </p:nvPr>
        </p:nvSpPr>
        <p:spPr>
          <a:xfrm>
            <a:off x="2254896" y="1626066"/>
            <a:ext cx="18336313" cy="1491516"/>
          </a:xfrm>
        </p:spPr>
        <p:txBody>
          <a:bodyPr/>
          <a:lstStyle/>
          <a:p>
            <a:pPr algn="ctr"/>
            <a:r>
              <a:rPr lang="en-US" altLang="en-US" sz="6600" dirty="0">
                <a:solidFill>
                  <a:srgbClr val="0070C0"/>
                </a:solidFill>
                <a:cs typeface="+mj-cs"/>
              </a:rPr>
              <a:t>Use of experts</a:t>
            </a:r>
            <a:endParaRPr lang="en-AU" sz="6600" dirty="0">
              <a:solidFill>
                <a:srgbClr val="0070C0"/>
              </a:solidFill>
              <a:cs typeface="+mj-cs"/>
            </a:endParaRPr>
          </a:p>
        </p:txBody>
      </p:sp>
    </p:spTree>
    <p:extLst>
      <p:ext uri="{BB962C8B-B14F-4D97-AF65-F5344CB8AC3E}">
        <p14:creationId xmlns:p14="http://schemas.microsoft.com/office/powerpoint/2010/main" val="2996329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D55481-2CC3-49E9-AE0C-BE9AF2A78432}"/>
              </a:ext>
            </a:extLst>
          </p:cNvPr>
          <p:cNvSpPr>
            <a:spLocks noGrp="1"/>
          </p:cNvSpPr>
          <p:nvPr>
            <p:ph idx="1"/>
          </p:nvPr>
        </p:nvSpPr>
        <p:spPr>
          <a:xfrm>
            <a:off x="2902968" y="3401616"/>
            <a:ext cx="19389430"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In a double-entry accounting system, testing one side of a transaction automatically tests the other side.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 procedure that achieves an audit objective for one side of a transaction should achieve a comparable audit objective for the other side.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For example, if the auditor verifies the existence of an accounts receivable balance, this will verify the occurrence of the related income statement sales transactions.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For this reason the extent of substantive tests of transactions is inversely related to the amount of substantive testing of balances that is undertaken.</a:t>
            </a:r>
          </a:p>
          <a:p>
            <a:endParaRPr lang="en-AU" dirty="0"/>
          </a:p>
        </p:txBody>
      </p:sp>
      <p:sp>
        <p:nvSpPr>
          <p:cNvPr id="3" name="Slide Number Placeholder 2">
            <a:extLst>
              <a:ext uri="{FF2B5EF4-FFF2-40B4-BE49-F238E27FC236}">
                <a16:creationId xmlns:a16="http://schemas.microsoft.com/office/drawing/2014/main" id="{366619E0-9A04-40EC-89AC-4D88F53F8459}"/>
              </a:ext>
            </a:extLst>
          </p:cNvPr>
          <p:cNvSpPr>
            <a:spLocks noGrp="1"/>
          </p:cNvSpPr>
          <p:nvPr>
            <p:ph type="sldNum" sz="quarter" idx="12"/>
          </p:nvPr>
        </p:nvSpPr>
        <p:spPr/>
        <p:txBody>
          <a:bodyPr/>
          <a:lstStyle/>
          <a:p>
            <a:fld id="{CE1B70CE-F4BC-4B6F-A663-B479B5E51611}" type="slidenum">
              <a:rPr lang="en-AU" noProof="0" smtClean="0"/>
              <a:pPr/>
              <a:t>39</a:t>
            </a:fld>
            <a:endParaRPr lang="en-AU" noProof="0" dirty="0"/>
          </a:p>
        </p:txBody>
      </p:sp>
      <p:sp>
        <p:nvSpPr>
          <p:cNvPr id="4" name="Title 3">
            <a:extLst>
              <a:ext uri="{FF2B5EF4-FFF2-40B4-BE49-F238E27FC236}">
                <a16:creationId xmlns:a16="http://schemas.microsoft.com/office/drawing/2014/main" id="{692CCCDB-EF96-4C37-8AC7-05291DD7E6EF}"/>
              </a:ext>
            </a:extLst>
          </p:cNvPr>
          <p:cNvSpPr>
            <a:spLocks noGrp="1"/>
          </p:cNvSpPr>
          <p:nvPr>
            <p:ph type="title"/>
          </p:nvPr>
        </p:nvSpPr>
        <p:spPr>
          <a:xfrm>
            <a:off x="1966864" y="1169368"/>
            <a:ext cx="18336313" cy="1491516"/>
          </a:xfrm>
        </p:spPr>
        <p:txBody>
          <a:bodyPr/>
          <a:lstStyle/>
          <a:p>
            <a:pPr algn="ctr"/>
            <a:r>
              <a:rPr lang="en-AU" altLang="en-US" sz="6600" dirty="0">
                <a:solidFill>
                  <a:srgbClr val="0070C0"/>
                </a:solidFill>
                <a:cs typeface="+mj-cs"/>
              </a:rPr>
              <a:t>Income </a:t>
            </a:r>
            <a:r>
              <a:rPr lang="en-AU" altLang="en-US" sz="6600" dirty="0" smtClean="0">
                <a:solidFill>
                  <a:srgbClr val="0070C0"/>
                </a:solidFill>
                <a:cs typeface="+mj-cs"/>
              </a:rPr>
              <a:t>Statement</a:t>
            </a:r>
            <a:endParaRPr lang="en-AU" sz="6600" dirty="0">
              <a:solidFill>
                <a:srgbClr val="0070C0"/>
              </a:solidFill>
              <a:cs typeface="+mj-cs"/>
            </a:endParaRPr>
          </a:p>
        </p:txBody>
      </p:sp>
    </p:spTree>
    <p:extLst>
      <p:ext uri="{BB962C8B-B14F-4D97-AF65-F5344CB8AC3E}">
        <p14:creationId xmlns:p14="http://schemas.microsoft.com/office/powerpoint/2010/main" val="589831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5E96AA-1E8A-4D26-904F-26FF96D76475}"/>
              </a:ext>
            </a:extLst>
          </p:cNvPr>
          <p:cNvSpPr>
            <a:spLocks noGrp="1"/>
          </p:cNvSpPr>
          <p:nvPr>
            <p:ph idx="1"/>
          </p:nvPr>
        </p:nvSpPr>
        <p:spPr>
          <a:xfrm>
            <a:off x="3214544" y="3689648"/>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200" dirty="0"/>
              <a:t>S</a:t>
            </a:r>
            <a:r>
              <a:rPr lang="en-AU" altLang="en-US" sz="4600" dirty="0" err="1"/>
              <a:t>ubstantiation</a:t>
            </a:r>
            <a:r>
              <a:rPr lang="en-AU" altLang="en-US" sz="4600" dirty="0"/>
              <a:t> by simultaneous tests of accounts</a:t>
            </a:r>
            <a:r>
              <a:rPr lang="en-US" altLang="en-US" sz="4600" dirty="0"/>
              <a:t>,</a:t>
            </a:r>
            <a:r>
              <a:rPr lang="en-AU" altLang="en-US" sz="4600" dirty="0"/>
              <a:t> e</a:t>
            </a:r>
            <a:r>
              <a:rPr lang="en-US" altLang="en-US" sz="4600" dirty="0"/>
              <a:t>.</a:t>
            </a:r>
            <a:r>
              <a:rPr lang="en-AU" altLang="en-US" sz="4600" dirty="0"/>
              <a:t>g. </a:t>
            </a:r>
            <a:r>
              <a:rPr lang="en-AU" altLang="en-US" sz="4600" dirty="0">
                <a:sym typeface="Symbol" panose="05050102010706020507" pitchFamily="18" charset="2"/>
              </a:rPr>
              <a:t>sales</a:t>
            </a:r>
            <a:r>
              <a:rPr lang="en-AU" altLang="en-US" sz="4600" dirty="0"/>
              <a:t> </a:t>
            </a:r>
            <a:r>
              <a:rPr lang="en-AU" altLang="en-US" sz="4600" dirty="0">
                <a:sym typeface="Symbol" panose="05050102010706020507" pitchFamily="18" charset="2"/>
              </a:rPr>
              <a:t> </a:t>
            </a:r>
            <a:r>
              <a:rPr lang="en-AU" altLang="en-US" sz="4600" dirty="0"/>
              <a:t>accounts receivable.</a:t>
            </a:r>
            <a:r>
              <a:rPr lang="en-AU" altLang="en-US" sz="4600" dirty="0">
                <a:sym typeface="Symbol" panose="05050102010706020507" pitchFamily="18" charset="2"/>
              </a:rPr>
              <a:t>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sym typeface="Symbol" panose="05050102010706020507" pitchFamily="18" charset="2"/>
              </a:rPr>
              <a:t>S</a:t>
            </a:r>
            <a:r>
              <a:rPr lang="en-AU" altLang="en-US" sz="4600" dirty="0" err="1">
                <a:sym typeface="Symbol" panose="05050102010706020507" pitchFamily="18" charset="2"/>
              </a:rPr>
              <a:t>ubstantiation</a:t>
            </a:r>
            <a:r>
              <a:rPr lang="en-AU" altLang="en-US" sz="4600" dirty="0">
                <a:sym typeface="Symbol" panose="05050102010706020507" pitchFamily="18" charset="2"/>
              </a:rPr>
              <a:t> directly in conjunction with statement of financial position accounts</a:t>
            </a:r>
            <a:r>
              <a:rPr lang="en-US" altLang="en-US" sz="4600" dirty="0">
                <a:sym typeface="Symbol" panose="05050102010706020507" pitchFamily="18" charset="2"/>
              </a:rPr>
              <a:t>,</a:t>
            </a:r>
            <a:r>
              <a:rPr lang="en-AU" altLang="en-US" sz="4600" dirty="0">
                <a:sym typeface="Symbol" panose="05050102010706020507" pitchFamily="18" charset="2"/>
              </a:rPr>
              <a:t> e</a:t>
            </a:r>
            <a:r>
              <a:rPr lang="en-US" altLang="en-US" sz="4600" dirty="0">
                <a:sym typeface="Symbol" panose="05050102010706020507" pitchFamily="18" charset="2"/>
              </a:rPr>
              <a:t>.</a:t>
            </a:r>
            <a:r>
              <a:rPr lang="en-AU" altLang="en-US" sz="4600" dirty="0">
                <a:sym typeface="Symbol" panose="05050102010706020507" pitchFamily="18" charset="2"/>
              </a:rPr>
              <a:t>g. plant and equipment  depreciation.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t>S</a:t>
            </a:r>
            <a:r>
              <a:rPr lang="en-AU" altLang="en-US" sz="4600" dirty="0" err="1"/>
              <a:t>ubstantiation</a:t>
            </a:r>
            <a:r>
              <a:rPr lang="en-AU" altLang="en-US" sz="4600" dirty="0"/>
              <a:t> directly by substantive analytical procedures</a:t>
            </a:r>
            <a:r>
              <a:rPr lang="en-US" altLang="en-US" sz="4600" dirty="0"/>
              <a:t>,</a:t>
            </a:r>
            <a:r>
              <a:rPr lang="en-AU" altLang="en-US" sz="4600" dirty="0"/>
              <a:t> e</a:t>
            </a:r>
            <a:r>
              <a:rPr lang="en-US" altLang="en-US" sz="4600" dirty="0"/>
              <a:t>.</a:t>
            </a:r>
            <a:r>
              <a:rPr lang="en-AU" altLang="en-US" sz="4600" dirty="0"/>
              <a:t>g. </a:t>
            </a:r>
            <a:r>
              <a:rPr lang="en-US" altLang="en-US" sz="4600" dirty="0"/>
              <a:t>r</a:t>
            </a:r>
            <a:r>
              <a:rPr lang="en-AU" altLang="en-US" sz="4600" dirty="0" err="1"/>
              <a:t>elationships</a:t>
            </a:r>
            <a:r>
              <a:rPr lang="en-AU" altLang="en-US" sz="4600" dirty="0"/>
              <a:t> following a predictable pattern </a:t>
            </a:r>
            <a:r>
              <a:rPr lang="en-US" altLang="en-US" sz="4600" dirty="0"/>
              <a:t>such as</a:t>
            </a:r>
            <a:r>
              <a:rPr lang="en-AU" altLang="en-US" sz="4600" dirty="0"/>
              <a:t> sales </a:t>
            </a:r>
            <a:r>
              <a:rPr lang="en-AU" altLang="en-US" sz="4600" dirty="0">
                <a:sym typeface="Symbol" panose="05050102010706020507" pitchFamily="18" charset="2"/>
              </a:rPr>
              <a:t> sales commission.</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600" dirty="0">
                <a:sym typeface="Symbol" panose="05050102010706020507" pitchFamily="18" charset="2"/>
              </a:rPr>
              <a:t>S</a:t>
            </a:r>
            <a:r>
              <a:rPr lang="en-AU" altLang="en-US" sz="4600" dirty="0" err="1">
                <a:sym typeface="Symbol" panose="05050102010706020507" pitchFamily="18" charset="2"/>
              </a:rPr>
              <a:t>ubstantiation</a:t>
            </a:r>
            <a:r>
              <a:rPr lang="en-AU" altLang="en-US" sz="4600" dirty="0">
                <a:sym typeface="Symbol" panose="05050102010706020507" pitchFamily="18" charset="2"/>
              </a:rPr>
              <a:t> directly by separate tests of individually significant transactions, events or account balances</a:t>
            </a:r>
            <a:r>
              <a:rPr lang="en-US" altLang="en-US" sz="4600" dirty="0">
                <a:sym typeface="Symbol" panose="05050102010706020507" pitchFamily="18" charset="2"/>
              </a:rPr>
              <a:t>,</a:t>
            </a:r>
            <a:r>
              <a:rPr lang="en-AU" altLang="en-US" sz="4600" dirty="0">
                <a:sym typeface="Symbol" panose="05050102010706020507" pitchFamily="18" charset="2"/>
              </a:rPr>
              <a:t> e</a:t>
            </a:r>
            <a:r>
              <a:rPr lang="en-US" altLang="en-US" sz="4600" dirty="0">
                <a:sym typeface="Symbol" panose="05050102010706020507" pitchFamily="18" charset="2"/>
              </a:rPr>
              <a:t>.</a:t>
            </a:r>
            <a:r>
              <a:rPr lang="en-AU" altLang="en-US" sz="4600" dirty="0">
                <a:sym typeface="Symbol" panose="05050102010706020507" pitchFamily="18" charset="2"/>
              </a:rPr>
              <a:t>g. discontinued operations</a:t>
            </a:r>
            <a:endParaRPr lang="en-AU" sz="4600" dirty="0"/>
          </a:p>
        </p:txBody>
      </p:sp>
      <p:sp>
        <p:nvSpPr>
          <p:cNvPr id="3" name="Slide Number Placeholder 2">
            <a:extLst>
              <a:ext uri="{FF2B5EF4-FFF2-40B4-BE49-F238E27FC236}">
                <a16:creationId xmlns:a16="http://schemas.microsoft.com/office/drawing/2014/main" id="{67AF23C4-E7CD-49AC-B9C4-B01E030DB348}"/>
              </a:ext>
            </a:extLst>
          </p:cNvPr>
          <p:cNvSpPr>
            <a:spLocks noGrp="1"/>
          </p:cNvSpPr>
          <p:nvPr>
            <p:ph type="sldNum" sz="quarter" idx="12"/>
          </p:nvPr>
        </p:nvSpPr>
        <p:spPr/>
        <p:txBody>
          <a:bodyPr/>
          <a:lstStyle/>
          <a:p>
            <a:fld id="{CE1B70CE-F4BC-4B6F-A663-B479B5E51611}" type="slidenum">
              <a:rPr lang="en-AU" noProof="0" smtClean="0"/>
              <a:pPr/>
              <a:t>40</a:t>
            </a:fld>
            <a:endParaRPr lang="en-AU" noProof="0" dirty="0"/>
          </a:p>
        </p:txBody>
      </p:sp>
      <p:sp>
        <p:nvSpPr>
          <p:cNvPr id="4" name="Title 3">
            <a:extLst>
              <a:ext uri="{FF2B5EF4-FFF2-40B4-BE49-F238E27FC236}">
                <a16:creationId xmlns:a16="http://schemas.microsoft.com/office/drawing/2014/main" id="{0DF92EF1-208D-4EF9-B08B-BC839A29F7AF}"/>
              </a:ext>
            </a:extLst>
          </p:cNvPr>
          <p:cNvSpPr>
            <a:spLocks noGrp="1"/>
          </p:cNvSpPr>
          <p:nvPr>
            <p:ph type="title"/>
          </p:nvPr>
        </p:nvSpPr>
        <p:spPr>
          <a:xfrm>
            <a:off x="1566613" y="1385392"/>
            <a:ext cx="21632177" cy="1491516"/>
          </a:xfrm>
        </p:spPr>
        <p:txBody>
          <a:bodyPr/>
          <a:lstStyle/>
          <a:p>
            <a:pPr algn="ctr"/>
            <a:r>
              <a:rPr lang="en-AU" altLang="en-US" sz="6600" dirty="0">
                <a:solidFill>
                  <a:srgbClr val="0070C0"/>
                </a:solidFill>
                <a:cs typeface="+mj-cs"/>
              </a:rPr>
              <a:t>Audit procedures for </a:t>
            </a:r>
            <a:r>
              <a:rPr lang="en-AU" altLang="en-US" sz="6600" dirty="0" smtClean="0">
                <a:solidFill>
                  <a:srgbClr val="0070C0"/>
                </a:solidFill>
                <a:cs typeface="+mj-cs"/>
              </a:rPr>
              <a:t>Income </a:t>
            </a:r>
            <a:r>
              <a:rPr lang="en-AU" altLang="en-US" sz="6600" dirty="0">
                <a:solidFill>
                  <a:srgbClr val="0070C0"/>
                </a:solidFill>
                <a:cs typeface="+mj-cs"/>
              </a:rPr>
              <a:t>S</a:t>
            </a:r>
            <a:r>
              <a:rPr lang="en-AU" altLang="en-US" sz="6600" dirty="0" smtClean="0">
                <a:solidFill>
                  <a:srgbClr val="0070C0"/>
                </a:solidFill>
                <a:cs typeface="+mj-cs"/>
              </a:rPr>
              <a:t>tatement </a:t>
            </a:r>
            <a:r>
              <a:rPr lang="en-AU" altLang="en-US" sz="6600" dirty="0">
                <a:solidFill>
                  <a:srgbClr val="0070C0"/>
                </a:solidFill>
                <a:cs typeface="+mj-cs"/>
              </a:rPr>
              <a:t>accounts </a:t>
            </a:r>
            <a:endParaRPr lang="en-AU" sz="6600" dirty="0">
              <a:solidFill>
                <a:srgbClr val="0070C0"/>
              </a:solidFill>
              <a:cs typeface="+mj-cs"/>
            </a:endParaRPr>
          </a:p>
        </p:txBody>
      </p:sp>
    </p:spTree>
    <p:extLst>
      <p:ext uri="{BB962C8B-B14F-4D97-AF65-F5344CB8AC3E}">
        <p14:creationId xmlns:p14="http://schemas.microsoft.com/office/powerpoint/2010/main" val="53973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E6288E-C83B-4C5C-9C63-7713426670F0}"/>
              </a:ext>
            </a:extLst>
          </p:cNvPr>
          <p:cNvSpPr>
            <a:spLocks noGrp="1"/>
          </p:cNvSpPr>
          <p:nvPr>
            <p:ph type="body" sz="quarter" idx="15"/>
          </p:nvPr>
        </p:nvSpPr>
        <p:spPr/>
        <p:txBody>
          <a:bodyPr/>
          <a:lstStyle/>
          <a:p>
            <a:r>
              <a:rPr lang="en-AU" altLang="en-US" sz="9600" dirty="0"/>
              <a:t>LO </a:t>
            </a:r>
            <a:r>
              <a:rPr lang="en-AU" altLang="en-US" sz="9600" dirty="0" smtClean="0"/>
              <a:t>8.9</a:t>
            </a:r>
          </a:p>
          <a:p>
            <a:r>
              <a:rPr lang="en-AU" altLang="en-US" sz="9600" dirty="0" smtClean="0"/>
              <a:t>Using </a:t>
            </a:r>
            <a:r>
              <a:rPr lang="en-AU" altLang="en-US" sz="9600" dirty="0"/>
              <a:t>audit software, including data analytics, to aid the undertaking of substantive tests</a:t>
            </a:r>
            <a:endParaRPr lang="en-AU" dirty="0"/>
          </a:p>
        </p:txBody>
      </p:sp>
    </p:spTree>
    <p:extLst>
      <p:ext uri="{BB962C8B-B14F-4D97-AF65-F5344CB8AC3E}">
        <p14:creationId xmlns:p14="http://schemas.microsoft.com/office/powerpoint/2010/main" val="3674451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68F893-B7A6-48F1-B5C7-9AC72D9A934C}"/>
              </a:ext>
            </a:extLst>
          </p:cNvPr>
          <p:cNvSpPr>
            <a:spLocks noGrp="1"/>
          </p:cNvSpPr>
          <p:nvPr>
            <p:ph idx="1"/>
          </p:nvPr>
        </p:nvSpPr>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Using a traditional audit approach, audit software can be used with master files or transaction files, so the audit procedures may be tests of details of transactions (if testing transactions files) or balances (if testing master files). </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However, these traditional views of audit software are currently being challenged by some of the more advanced data analytics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Advanced data analytics for substantive procedures involves analysing complete files, and discovering and analysing patterns, deviations and inconsistencies in the data.</a:t>
            </a:r>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13612EC5-0CFB-4359-99D2-D99F360C67DF}"/>
              </a:ext>
            </a:extLst>
          </p:cNvPr>
          <p:cNvSpPr>
            <a:spLocks noGrp="1"/>
          </p:cNvSpPr>
          <p:nvPr>
            <p:ph type="sldNum" sz="quarter" idx="12"/>
          </p:nvPr>
        </p:nvSpPr>
        <p:spPr/>
        <p:txBody>
          <a:bodyPr/>
          <a:lstStyle/>
          <a:p>
            <a:fld id="{CE1B70CE-F4BC-4B6F-A663-B479B5E51611}" type="slidenum">
              <a:rPr lang="en-AU" noProof="0" smtClean="0"/>
              <a:pPr/>
              <a:t>42</a:t>
            </a:fld>
            <a:endParaRPr lang="en-AU" noProof="0" dirty="0"/>
          </a:p>
        </p:txBody>
      </p:sp>
      <p:sp>
        <p:nvSpPr>
          <p:cNvPr id="4" name="Title 3">
            <a:extLst>
              <a:ext uri="{FF2B5EF4-FFF2-40B4-BE49-F238E27FC236}">
                <a16:creationId xmlns:a16="http://schemas.microsoft.com/office/drawing/2014/main" id="{5A66F5DC-6027-4835-A5AF-1F013811A981}"/>
              </a:ext>
            </a:extLst>
          </p:cNvPr>
          <p:cNvSpPr>
            <a:spLocks noGrp="1"/>
          </p:cNvSpPr>
          <p:nvPr>
            <p:ph type="title"/>
          </p:nvPr>
        </p:nvSpPr>
        <p:spPr>
          <a:xfrm>
            <a:off x="1606135" y="1709082"/>
            <a:ext cx="22489144" cy="1491516"/>
          </a:xfrm>
        </p:spPr>
        <p:txBody>
          <a:bodyPr/>
          <a:lstStyle/>
          <a:p>
            <a:r>
              <a:rPr lang="en-AU" altLang="en-US" sz="6600" dirty="0">
                <a:solidFill>
                  <a:srgbClr val="0070C0"/>
                </a:solidFill>
                <a:cs typeface="+mj-cs"/>
              </a:rPr>
              <a:t>Traditional approach versus advanced data analytics</a:t>
            </a:r>
            <a:endParaRPr lang="en-AU" sz="6600" dirty="0">
              <a:solidFill>
                <a:srgbClr val="0070C0"/>
              </a:solidFill>
              <a:cs typeface="+mj-cs"/>
            </a:endParaRPr>
          </a:p>
        </p:txBody>
      </p:sp>
    </p:spTree>
    <p:extLst>
      <p:ext uri="{BB962C8B-B14F-4D97-AF65-F5344CB8AC3E}">
        <p14:creationId xmlns:p14="http://schemas.microsoft.com/office/powerpoint/2010/main" val="1411894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C41FA8-A264-4426-BB15-9D551E146EA2}"/>
              </a:ext>
            </a:extLst>
          </p:cNvPr>
          <p:cNvSpPr>
            <a:spLocks noGrp="1"/>
          </p:cNvSpPr>
          <p:nvPr>
            <p:ph idx="1"/>
          </p:nvPr>
        </p:nvSpPr>
        <p:spPr>
          <a:xfrm>
            <a:off x="1966864" y="3049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When generalised software is run, the first step is to read the client’s file.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To run generalised audit software it is necessary to:</a:t>
            </a:r>
          </a:p>
          <a:p>
            <a:pPr marL="2299500" lvl="5" indent="-571500">
              <a:lnSpc>
                <a:spcPct val="100000"/>
              </a:lnSpc>
              <a:spcBef>
                <a:spcPts val="1800"/>
              </a:spcBef>
            </a:pPr>
            <a:r>
              <a:rPr lang="en-AU" altLang="en-US" sz="4200" dirty="0"/>
              <a:t>specify file format </a:t>
            </a:r>
          </a:p>
          <a:p>
            <a:pPr lvl="8">
              <a:lnSpc>
                <a:spcPct val="100000"/>
              </a:lnSpc>
              <a:spcBef>
                <a:spcPts val="1800"/>
              </a:spcBef>
            </a:pPr>
            <a:r>
              <a:rPr lang="en-AU" altLang="en-US" sz="4200" dirty="0">
                <a:ea typeface="ＭＳ Ｐゴシック" panose="020B0600070205080204" pitchFamily="34" charset="-128"/>
              </a:rPr>
              <a:t>client file formats vary considerably</a:t>
            </a:r>
          </a:p>
          <a:p>
            <a:pPr lvl="8">
              <a:lnSpc>
                <a:spcPct val="100000"/>
              </a:lnSpc>
              <a:spcBef>
                <a:spcPts val="1800"/>
              </a:spcBef>
            </a:pPr>
            <a:r>
              <a:rPr lang="en-AU" altLang="en-US" sz="4200" dirty="0">
                <a:ea typeface="ＭＳ Ｐゴシック" panose="020B0600070205080204" pitchFamily="34" charset="-128"/>
              </a:rPr>
              <a:t>defined by the auditor as part of the input specification</a:t>
            </a:r>
          </a:p>
          <a:p>
            <a:pPr lvl="6">
              <a:lnSpc>
                <a:spcPct val="100000"/>
              </a:lnSpc>
              <a:spcBef>
                <a:spcPts val="1800"/>
              </a:spcBef>
            </a:pPr>
            <a:r>
              <a:rPr lang="en-AU" altLang="en-US" sz="4200" dirty="0"/>
              <a:t>processing instructions </a:t>
            </a:r>
          </a:p>
          <a:p>
            <a:pPr lvl="8">
              <a:lnSpc>
                <a:spcPct val="100000"/>
              </a:lnSpc>
              <a:spcBef>
                <a:spcPts val="1800"/>
              </a:spcBef>
            </a:pPr>
            <a:r>
              <a:rPr lang="en-AU" altLang="en-US" sz="4200" dirty="0">
                <a:ea typeface="ＭＳ Ｐゴシック" panose="020B0600070205080204" pitchFamily="34" charset="-128"/>
              </a:rPr>
              <a:t>generalised audit software is designed to perform several types of processing tasks.</a:t>
            </a:r>
          </a:p>
          <a:p>
            <a:pPr lvl="8">
              <a:lnSpc>
                <a:spcPct val="100000"/>
              </a:lnSpc>
              <a:spcBef>
                <a:spcPts val="1800"/>
              </a:spcBef>
            </a:pPr>
            <a:r>
              <a:rPr lang="en-AU" altLang="en-US" sz="4200" dirty="0">
                <a:ea typeface="ＭＳ Ｐゴシック" panose="020B0600070205080204" pitchFamily="34" charset="-128"/>
              </a:rPr>
              <a:t>auditor can select tasks that they want from menu, such as add, sort, merge, identify large amounts.</a:t>
            </a:r>
          </a:p>
          <a:p>
            <a:endParaRPr lang="en-AU" dirty="0"/>
          </a:p>
        </p:txBody>
      </p:sp>
      <p:sp>
        <p:nvSpPr>
          <p:cNvPr id="3" name="Slide Number Placeholder 2">
            <a:extLst>
              <a:ext uri="{FF2B5EF4-FFF2-40B4-BE49-F238E27FC236}">
                <a16:creationId xmlns:a16="http://schemas.microsoft.com/office/drawing/2014/main" id="{D272E08C-8075-446A-8D54-03C7FB2F6062}"/>
              </a:ext>
            </a:extLst>
          </p:cNvPr>
          <p:cNvSpPr>
            <a:spLocks noGrp="1"/>
          </p:cNvSpPr>
          <p:nvPr>
            <p:ph type="sldNum" sz="quarter" idx="12"/>
          </p:nvPr>
        </p:nvSpPr>
        <p:spPr/>
        <p:txBody>
          <a:bodyPr/>
          <a:lstStyle/>
          <a:p>
            <a:fld id="{CE1B70CE-F4BC-4B6F-A663-B479B5E51611}" type="slidenum">
              <a:rPr lang="en-AU" noProof="0" smtClean="0"/>
              <a:pPr/>
              <a:t>43</a:t>
            </a:fld>
            <a:endParaRPr lang="en-AU" noProof="0" dirty="0"/>
          </a:p>
        </p:txBody>
      </p:sp>
      <p:sp>
        <p:nvSpPr>
          <p:cNvPr id="4" name="Title 3">
            <a:extLst>
              <a:ext uri="{FF2B5EF4-FFF2-40B4-BE49-F238E27FC236}">
                <a16:creationId xmlns:a16="http://schemas.microsoft.com/office/drawing/2014/main" id="{F37A69A4-C49D-4402-AA3C-D3FB98AD1D99}"/>
              </a:ext>
            </a:extLst>
          </p:cNvPr>
          <p:cNvSpPr>
            <a:spLocks noGrp="1"/>
          </p:cNvSpPr>
          <p:nvPr>
            <p:ph type="title"/>
          </p:nvPr>
        </p:nvSpPr>
        <p:spPr>
          <a:xfrm>
            <a:off x="2452114" y="1025352"/>
            <a:ext cx="18624345" cy="1491516"/>
          </a:xfrm>
        </p:spPr>
        <p:txBody>
          <a:bodyPr/>
          <a:lstStyle/>
          <a:p>
            <a:pPr algn="ctr"/>
            <a:r>
              <a:rPr lang="en-US" altLang="en-US" sz="6600" dirty="0">
                <a:solidFill>
                  <a:srgbClr val="0070C0"/>
                </a:solidFill>
                <a:cs typeface="+mj-cs"/>
              </a:rPr>
              <a:t>G</a:t>
            </a:r>
            <a:r>
              <a:rPr lang="en-AU" altLang="en-US" sz="6600" dirty="0" err="1">
                <a:solidFill>
                  <a:srgbClr val="0070C0"/>
                </a:solidFill>
                <a:cs typeface="+mj-cs"/>
              </a:rPr>
              <a:t>eneralised</a:t>
            </a:r>
            <a:r>
              <a:rPr lang="en-AU" altLang="en-US" sz="6600" dirty="0">
                <a:solidFill>
                  <a:srgbClr val="0070C0"/>
                </a:solidFill>
                <a:cs typeface="+mj-cs"/>
              </a:rPr>
              <a:t> audit </a:t>
            </a:r>
            <a:r>
              <a:rPr lang="en-AU" altLang="en-US" sz="6600" dirty="0" smtClean="0">
                <a:solidFill>
                  <a:srgbClr val="0070C0"/>
                </a:solidFill>
                <a:cs typeface="+mj-cs"/>
              </a:rPr>
              <a:t>software (GAS</a:t>
            </a:r>
            <a:r>
              <a:rPr lang="en-AU" altLang="en-US" sz="6600" dirty="0">
                <a:solidFill>
                  <a:srgbClr val="0070C0"/>
                </a:solidFill>
                <a:cs typeface="+mj-cs"/>
              </a:rPr>
              <a:t>)</a:t>
            </a:r>
            <a:endParaRPr lang="en-AU" sz="6600" dirty="0">
              <a:solidFill>
                <a:srgbClr val="0070C0"/>
              </a:solidFill>
              <a:cs typeface="+mj-cs"/>
            </a:endParaRPr>
          </a:p>
        </p:txBody>
      </p:sp>
    </p:spTree>
    <p:extLst>
      <p:ext uri="{BB962C8B-B14F-4D97-AF65-F5344CB8AC3E}">
        <p14:creationId xmlns:p14="http://schemas.microsoft.com/office/powerpoint/2010/main" val="2396310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1EC619-9DB8-43C6-9A8D-00DAE3698A85}"/>
              </a:ext>
            </a:extLst>
          </p:cNvPr>
          <p:cNvSpPr>
            <a:spLocks noGrp="1"/>
          </p:cNvSpPr>
          <p:nvPr>
            <p:ph idx="1"/>
          </p:nvPr>
        </p:nvSpPr>
        <p:spPr>
          <a:xfrm>
            <a:off x="2614936" y="2833190"/>
            <a:ext cx="18336313" cy="8710706"/>
          </a:xfrm>
        </p:spPr>
        <p:txBody>
          <a:bodyPr/>
          <a:lstStyle/>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600" dirty="0"/>
              <a:t>A</a:t>
            </a:r>
            <a:r>
              <a:rPr lang="en-US" altLang="en-US" sz="4600" dirty="0" err="1"/>
              <a:t>udit</a:t>
            </a:r>
            <a:r>
              <a:rPr lang="en-AU" altLang="en-US" sz="4600" dirty="0"/>
              <a:t> software can interrogate clients</a:t>
            </a:r>
            <a:r>
              <a:rPr lang="en-US" altLang="en-US" sz="4600" dirty="0"/>
              <a:t>’</a:t>
            </a:r>
            <a:r>
              <a:rPr lang="en-AU" altLang="en-US" sz="4600" dirty="0"/>
              <a:t> files</a:t>
            </a:r>
            <a:r>
              <a:rPr lang="en-US" altLang="en-US" sz="4600" dirty="0"/>
              <a:t> </a:t>
            </a:r>
            <a:r>
              <a:rPr lang="en-AU" altLang="en-US" sz="4600" dirty="0"/>
              <a:t>in order to:</a:t>
            </a:r>
          </a:p>
          <a:p>
            <a:pPr marL="2731500" lvl="6" indent="-571500">
              <a:lnSpc>
                <a:spcPct val="100000"/>
              </a:lnSpc>
              <a:spcBef>
                <a:spcPts val="600"/>
              </a:spcBef>
              <a:defRPr/>
            </a:pPr>
            <a:r>
              <a:rPr lang="en-US" altLang="en-US" sz="4200" dirty="0"/>
              <a:t>s</a:t>
            </a:r>
            <a:r>
              <a:rPr lang="en-AU" altLang="en-US" sz="4200" dirty="0"/>
              <a:t>elect sample items</a:t>
            </a:r>
          </a:p>
          <a:p>
            <a:pPr marL="2731500" lvl="6" indent="-571500">
              <a:lnSpc>
                <a:spcPct val="100000"/>
              </a:lnSpc>
              <a:spcBef>
                <a:spcPts val="600"/>
              </a:spcBef>
              <a:defRPr/>
            </a:pPr>
            <a:r>
              <a:rPr lang="en-AU" altLang="en-US" sz="4200" dirty="0"/>
              <a:t>identify records meeting specified criteria (exception reporting)</a:t>
            </a:r>
          </a:p>
          <a:p>
            <a:pPr marL="2731500" lvl="6" indent="-571500">
              <a:lnSpc>
                <a:spcPct val="100000"/>
              </a:lnSpc>
              <a:spcBef>
                <a:spcPts val="600"/>
              </a:spcBef>
              <a:defRPr/>
            </a:pPr>
            <a:r>
              <a:rPr lang="en-US" altLang="en-US" sz="4200" dirty="0"/>
              <a:t>test</a:t>
            </a:r>
            <a:r>
              <a:rPr lang="en-AU" altLang="en-US" sz="4200" dirty="0"/>
              <a:t> and make calculations</a:t>
            </a:r>
          </a:p>
          <a:p>
            <a:pPr marL="2731500" lvl="6" indent="-571500">
              <a:lnSpc>
                <a:spcPct val="100000"/>
              </a:lnSpc>
              <a:spcBef>
                <a:spcPts val="600"/>
              </a:spcBef>
              <a:defRPr/>
            </a:pPr>
            <a:r>
              <a:rPr lang="en-AU" altLang="en-US" sz="4200" dirty="0"/>
              <a:t>compare data in separate fields or in separate files</a:t>
            </a:r>
          </a:p>
          <a:p>
            <a:pPr marL="2731500" lvl="6" indent="-571500">
              <a:lnSpc>
                <a:spcPct val="100000"/>
              </a:lnSpc>
              <a:spcBef>
                <a:spcPts val="600"/>
              </a:spcBef>
              <a:defRPr/>
            </a:pPr>
            <a:r>
              <a:rPr lang="en-AU" altLang="en-US" sz="4200" dirty="0"/>
              <a:t>summarise data</a:t>
            </a:r>
          </a:p>
          <a:p>
            <a:pPr marL="2731500" lvl="6" indent="-571500">
              <a:lnSpc>
                <a:spcPct val="100000"/>
              </a:lnSpc>
              <a:spcBef>
                <a:spcPts val="600"/>
              </a:spcBef>
              <a:defRPr/>
            </a:pPr>
            <a:r>
              <a:rPr lang="en-US" altLang="en-US" sz="4200" dirty="0"/>
              <a:t>generate </a:t>
            </a:r>
            <a:r>
              <a:rPr lang="en-AU" altLang="en-US" sz="4200" dirty="0"/>
              <a:t>report</a:t>
            </a:r>
            <a:r>
              <a:rPr lang="en-US" altLang="en-US" sz="4200" dirty="0"/>
              <a:t>s.</a:t>
            </a:r>
            <a:endParaRPr lang="en-AU" altLang="en-US" sz="4200" dirty="0"/>
          </a:p>
        </p:txBody>
      </p:sp>
      <p:sp>
        <p:nvSpPr>
          <p:cNvPr id="3" name="Slide Number Placeholder 2">
            <a:extLst>
              <a:ext uri="{FF2B5EF4-FFF2-40B4-BE49-F238E27FC236}">
                <a16:creationId xmlns:a16="http://schemas.microsoft.com/office/drawing/2014/main" id="{F8969CC4-38D7-41FE-BD5D-83BF1751C14C}"/>
              </a:ext>
            </a:extLst>
          </p:cNvPr>
          <p:cNvSpPr>
            <a:spLocks noGrp="1"/>
          </p:cNvSpPr>
          <p:nvPr>
            <p:ph type="sldNum" sz="quarter" idx="12"/>
          </p:nvPr>
        </p:nvSpPr>
        <p:spPr/>
        <p:txBody>
          <a:bodyPr/>
          <a:lstStyle/>
          <a:p>
            <a:fld id="{CE1B70CE-F4BC-4B6F-A663-B479B5E51611}" type="slidenum">
              <a:rPr lang="en-AU" noProof="0" smtClean="0"/>
              <a:pPr/>
              <a:t>44</a:t>
            </a:fld>
            <a:endParaRPr lang="en-AU" noProof="0" dirty="0"/>
          </a:p>
        </p:txBody>
      </p:sp>
      <p:sp>
        <p:nvSpPr>
          <p:cNvPr id="4" name="Title 3">
            <a:extLst>
              <a:ext uri="{FF2B5EF4-FFF2-40B4-BE49-F238E27FC236}">
                <a16:creationId xmlns:a16="http://schemas.microsoft.com/office/drawing/2014/main" id="{D81165CB-9C28-432D-BA96-171FB1E18BB4}"/>
              </a:ext>
            </a:extLst>
          </p:cNvPr>
          <p:cNvSpPr>
            <a:spLocks noGrp="1"/>
          </p:cNvSpPr>
          <p:nvPr>
            <p:ph type="title"/>
          </p:nvPr>
        </p:nvSpPr>
        <p:spPr>
          <a:xfrm>
            <a:off x="2491008" y="1097360"/>
            <a:ext cx="18336313" cy="1491516"/>
          </a:xfrm>
        </p:spPr>
        <p:txBody>
          <a:bodyPr/>
          <a:lstStyle/>
          <a:p>
            <a:pPr algn="ctr"/>
            <a:r>
              <a:rPr lang="en-AU" sz="6600" dirty="0">
                <a:solidFill>
                  <a:srgbClr val="0070C0"/>
                </a:solidFill>
                <a:cs typeface="+mj-cs"/>
              </a:rPr>
              <a:t>Functions of audit software</a:t>
            </a:r>
          </a:p>
        </p:txBody>
      </p:sp>
    </p:spTree>
    <p:extLst>
      <p:ext uri="{BB962C8B-B14F-4D97-AF65-F5344CB8AC3E}">
        <p14:creationId xmlns:p14="http://schemas.microsoft.com/office/powerpoint/2010/main" val="23267903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45</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1835955270"/>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2.xml><?xml version="1.0" encoding="utf-8"?>
<ds:datastoreItem xmlns:ds="http://schemas.openxmlformats.org/officeDocument/2006/customXml" ds:itemID="{60447C27-417D-4B68-B0F2-779A5D3A18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23F9D0-3301-4FE2-AE5D-AFE9125F3EC5}">
  <ds:schemaRefs>
    <ds:schemaRef ds:uri="http://purl.org/dc/terms/"/>
    <ds:schemaRef ds:uri="http://schemas.microsoft.com/office/2006/documentManagement/types"/>
    <ds:schemaRef ds:uri="http://purl.org/dc/elements/1.1/"/>
    <ds:schemaRef ds:uri="http://schemas.microsoft.com/office/2006/metadata/properties"/>
    <ds:schemaRef ds:uri="54f504c2-cab8-458e-83b9-703e4a3d70e4"/>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Master_TUA</Template>
  <TotalTime>1079</TotalTime>
  <Words>2934</Words>
  <Application>Microsoft Office PowerPoint</Application>
  <PresentationFormat>Custom</PresentationFormat>
  <Paragraphs>280</Paragraphs>
  <Slides>45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ＭＳ Ｐゴシック</vt:lpstr>
      <vt:lpstr>Arial</vt:lpstr>
      <vt:lpstr>Calibri</vt:lpstr>
      <vt:lpstr>Symbol</vt:lpstr>
      <vt:lpstr>Wingdings</vt:lpstr>
      <vt:lpstr>ヒラギノ角ゴ Pro W3</vt:lpstr>
      <vt:lpstr>TUA</vt:lpstr>
      <vt:lpstr>VISIO</vt:lpstr>
      <vt:lpstr>Module 4.2 / Week 8     Substantive tests of transactions and balances</vt:lpstr>
      <vt:lpstr>Learning Objectives</vt:lpstr>
      <vt:lpstr>PowerPoint Presentation</vt:lpstr>
      <vt:lpstr>Relationship between evidence-gathering procedures</vt:lpstr>
      <vt:lpstr>Types of substantive tests</vt:lpstr>
      <vt:lpstr>Types of audit procedures</vt:lpstr>
      <vt:lpstr>Relationship between tests of controls and substantive tests of transactions</vt:lpstr>
      <vt:lpstr>Distinguishing between substantive tests of transactions and substantive tests of balances</vt:lpstr>
      <vt:lpstr>PowerPoint Presentation</vt:lpstr>
      <vt:lpstr>Overall responses, financial report assertions</vt:lpstr>
      <vt:lpstr>Assertions about account balances at period end and audit procedures</vt:lpstr>
      <vt:lpstr>Existence/occurrence and completeness assertions</vt:lpstr>
      <vt:lpstr>Nature of the item and available evidence</vt:lpstr>
      <vt:lpstr>PowerPoint Presentation</vt:lpstr>
      <vt:lpstr> Cash, cash receipts and cash payments</vt:lpstr>
      <vt:lpstr>Cash, cash receipts and cash payments: assertions of interest</vt:lpstr>
      <vt:lpstr>External confirmation of bank balances</vt:lpstr>
      <vt:lpstr>Tests of a client’s bank reconciliation</vt:lpstr>
      <vt:lpstr>PowerPoint Presentation</vt:lpstr>
      <vt:lpstr> Sales, cash receipts and accounts receivable</vt:lpstr>
      <vt:lpstr>Common substantive procedures</vt:lpstr>
      <vt:lpstr>External confirmation procedures</vt:lpstr>
      <vt:lpstr>Confirmation procedure versus subsequent cash receipts testing</vt:lpstr>
      <vt:lpstr>PowerPoint Presentation</vt:lpstr>
      <vt:lpstr> Purchases and inventory</vt:lpstr>
      <vt:lpstr>Differences from the sales and expenditures cycles</vt:lpstr>
      <vt:lpstr>Inventory assertions, objectives and procedures</vt:lpstr>
      <vt:lpstr>Inventory: Major Procedures</vt:lpstr>
      <vt:lpstr>Observation of physical inventory</vt:lpstr>
      <vt:lpstr>Tests of accuracy, valuation and allocation</vt:lpstr>
      <vt:lpstr>PowerPoint Presentation</vt:lpstr>
      <vt:lpstr>Accounts payable</vt:lpstr>
      <vt:lpstr>Search for unrecorded liabilities</vt:lpstr>
      <vt:lpstr>Payroll</vt:lpstr>
      <vt:lpstr>PowerPoint Presentation</vt:lpstr>
      <vt:lpstr>Property, plant and equipment</vt:lpstr>
      <vt:lpstr>Property, plant and equipment: key procedures</vt:lpstr>
      <vt:lpstr>Use of experts</vt:lpstr>
      <vt:lpstr>Income Statement</vt:lpstr>
      <vt:lpstr>Audit procedures for Income Statement accounts </vt:lpstr>
      <vt:lpstr>PowerPoint Presentation</vt:lpstr>
      <vt:lpstr>Traditional approach versus advanced data analytics</vt:lpstr>
      <vt:lpstr>Generalised audit software (GAS)</vt:lpstr>
      <vt:lpstr>Functions of audit software</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87</cp:revision>
  <cp:lastPrinted>2018-11-29T00:32:19Z</cp:lastPrinted>
  <dcterms:created xsi:type="dcterms:W3CDTF">2020-01-12T23:24:09Z</dcterms:created>
  <dcterms:modified xsi:type="dcterms:W3CDTF">2020-01-19T21:44:07Z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